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93" r:id="rId2"/>
    <p:sldId id="259" r:id="rId3"/>
    <p:sldId id="321" r:id="rId4"/>
    <p:sldId id="324" r:id="rId5"/>
    <p:sldId id="323" r:id="rId6"/>
    <p:sldId id="322" r:id="rId7"/>
    <p:sldId id="332" r:id="rId8"/>
    <p:sldId id="327" r:id="rId9"/>
    <p:sldId id="326" r:id="rId10"/>
    <p:sldId id="330" r:id="rId11"/>
    <p:sldId id="329" r:id="rId12"/>
    <p:sldId id="333" r:id="rId13"/>
    <p:sldId id="334" r:id="rId14"/>
    <p:sldId id="297" r:id="rId15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18"/>
    </p:embeddedFont>
    <p:embeddedFont>
      <p:font typeface="맑은 고딕" panose="020B0503020000020004" pitchFamily="34" charset="-127"/>
      <p:regular r:id="rId19"/>
      <p:bold r:id="rId20"/>
    </p:embeddedFont>
    <p:embeddedFont>
      <p:font typeface="Arial Black" panose="020B0A04020102020204" pitchFamily="34" charset="0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</p:embeddedFontLst>
  <p:custDataLst>
    <p:tags r:id="rId28"/>
  </p:custData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6F10"/>
    <a:srgbClr val="FF5353"/>
    <a:srgbClr val="D8453E"/>
    <a:srgbClr val="3B2815"/>
    <a:srgbClr val="E66D56"/>
    <a:srgbClr val="272729"/>
    <a:srgbClr val="E26852"/>
    <a:srgbClr val="06266B"/>
    <a:srgbClr val="0F3A55"/>
    <a:srgbClr val="337B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792" autoAdjust="0"/>
  </p:normalViewPr>
  <p:slideViewPr>
    <p:cSldViewPr>
      <p:cViewPr varScale="1">
        <p:scale>
          <a:sx n="81" d="100"/>
          <a:sy n="81" d="100"/>
        </p:scale>
        <p:origin x="1757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73547\Ironhack\Final%20Project\Brent%20Oil%20price_historica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5" Type="http://schemas.openxmlformats.org/officeDocument/2006/relationships/chartUserShapes" Target="../drawings/drawing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Test Period FCST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'Table1 (4)'!$K$229</c:f>
              <c:strCache>
                <c:ptCount val="1"/>
                <c:pt idx="0">
                  <c:v>FCST</c:v>
                </c:pt>
              </c:strCache>
            </c:strRef>
          </c:tx>
          <c:spPr>
            <a:ln w="28575" cap="rnd">
              <a:solidFill>
                <a:sysClr val="windowText" lastClr="000000"/>
              </a:solidFill>
              <a:prstDash val="sysDot"/>
              <a:round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Scribble/>
                    </ask:type>
                  </ask:lineSketchStyleProps>
                </a:ext>
              </a:extLst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solidFill>
                  <a:sysClr val="windowText" lastClr="000000"/>
                </a:solidFill>
                <a:prstDash val="sysDot"/>
                <a:extLst>
                  <a:ext uri="{C807C97D-BFC1-408E-A445-0C87EB9F89A2}">
                    <ask:lineSketchStyleProps xmlns:ask="http://schemas.microsoft.com/office/drawing/2018/sketchyshapes">
                      <ask:type>
                        <ask:lineSketchScribble/>
                      </ask:type>
                    </ask:lineSketchStyleProps>
                  </a:ext>
                </a:extLst>
              </a:ln>
              <a:effectLst/>
            </c:spPr>
          </c:marker>
          <c:cat>
            <c:numRef>
              <c:f>'Table1 (4)'!$J$230:$J$279</c:f>
              <c:numCache>
                <c:formatCode>m/d/yyyy</c:formatCode>
                <c:ptCount val="50"/>
                <c:pt idx="0">
                  <c:v>43466</c:v>
                </c:pt>
                <c:pt idx="1">
                  <c:v>43497</c:v>
                </c:pt>
                <c:pt idx="2">
                  <c:v>43525</c:v>
                </c:pt>
                <c:pt idx="3">
                  <c:v>43556</c:v>
                </c:pt>
                <c:pt idx="4">
                  <c:v>43586</c:v>
                </c:pt>
                <c:pt idx="5">
                  <c:v>43617</c:v>
                </c:pt>
                <c:pt idx="6">
                  <c:v>43647</c:v>
                </c:pt>
                <c:pt idx="7">
                  <c:v>43678</c:v>
                </c:pt>
                <c:pt idx="8">
                  <c:v>43709</c:v>
                </c:pt>
                <c:pt idx="9">
                  <c:v>43739</c:v>
                </c:pt>
                <c:pt idx="10">
                  <c:v>43770</c:v>
                </c:pt>
                <c:pt idx="11">
                  <c:v>43800</c:v>
                </c:pt>
                <c:pt idx="12">
                  <c:v>43831</c:v>
                </c:pt>
                <c:pt idx="13">
                  <c:v>43862</c:v>
                </c:pt>
                <c:pt idx="14">
                  <c:v>43891</c:v>
                </c:pt>
                <c:pt idx="15">
                  <c:v>43922</c:v>
                </c:pt>
                <c:pt idx="16">
                  <c:v>43952</c:v>
                </c:pt>
                <c:pt idx="17">
                  <c:v>43983</c:v>
                </c:pt>
                <c:pt idx="18">
                  <c:v>44013</c:v>
                </c:pt>
                <c:pt idx="19">
                  <c:v>44044</c:v>
                </c:pt>
                <c:pt idx="20">
                  <c:v>44075</c:v>
                </c:pt>
                <c:pt idx="21">
                  <c:v>44105</c:v>
                </c:pt>
                <c:pt idx="22">
                  <c:v>44136</c:v>
                </c:pt>
                <c:pt idx="23">
                  <c:v>44166</c:v>
                </c:pt>
                <c:pt idx="24">
                  <c:v>44197</c:v>
                </c:pt>
                <c:pt idx="25">
                  <c:v>44228</c:v>
                </c:pt>
                <c:pt idx="26">
                  <c:v>44256</c:v>
                </c:pt>
                <c:pt idx="27">
                  <c:v>44287</c:v>
                </c:pt>
                <c:pt idx="28">
                  <c:v>44317</c:v>
                </c:pt>
                <c:pt idx="29">
                  <c:v>44348</c:v>
                </c:pt>
                <c:pt idx="30">
                  <c:v>44378</c:v>
                </c:pt>
                <c:pt idx="31">
                  <c:v>44409</c:v>
                </c:pt>
                <c:pt idx="32">
                  <c:v>44440</c:v>
                </c:pt>
                <c:pt idx="33">
                  <c:v>44470</c:v>
                </c:pt>
                <c:pt idx="34">
                  <c:v>44501</c:v>
                </c:pt>
                <c:pt idx="35">
                  <c:v>44531</c:v>
                </c:pt>
                <c:pt idx="36">
                  <c:v>44562</c:v>
                </c:pt>
                <c:pt idx="37">
                  <c:v>44593</c:v>
                </c:pt>
                <c:pt idx="38">
                  <c:v>44621</c:v>
                </c:pt>
                <c:pt idx="39">
                  <c:v>44652</c:v>
                </c:pt>
                <c:pt idx="40">
                  <c:v>44682</c:v>
                </c:pt>
                <c:pt idx="41">
                  <c:v>44713</c:v>
                </c:pt>
                <c:pt idx="42">
                  <c:v>44743</c:v>
                </c:pt>
                <c:pt idx="43">
                  <c:v>44774</c:v>
                </c:pt>
                <c:pt idx="44">
                  <c:v>44805</c:v>
                </c:pt>
                <c:pt idx="45">
                  <c:v>44835</c:v>
                </c:pt>
                <c:pt idx="46">
                  <c:v>44866</c:v>
                </c:pt>
                <c:pt idx="47">
                  <c:v>44896</c:v>
                </c:pt>
                <c:pt idx="48">
                  <c:v>44927</c:v>
                </c:pt>
                <c:pt idx="49">
                  <c:v>44958</c:v>
                </c:pt>
              </c:numCache>
            </c:numRef>
          </c:cat>
          <c:val>
            <c:numRef>
              <c:f>'Table1 (4)'!$K$230:$K$279</c:f>
              <c:numCache>
                <c:formatCode>General</c:formatCode>
                <c:ptCount val="50"/>
                <c:pt idx="0">
                  <c:v>59.41</c:v>
                </c:pt>
                <c:pt idx="1">
                  <c:v>63.96</c:v>
                </c:pt>
                <c:pt idx="2">
                  <c:v>66.14</c:v>
                </c:pt>
                <c:pt idx="3">
                  <c:v>71.23</c:v>
                </c:pt>
                <c:pt idx="4">
                  <c:v>71.319999999999993</c:v>
                </c:pt>
                <c:pt idx="5">
                  <c:v>64.22</c:v>
                </c:pt>
                <c:pt idx="6">
                  <c:v>63.92</c:v>
                </c:pt>
                <c:pt idx="7">
                  <c:v>59.04</c:v>
                </c:pt>
                <c:pt idx="8">
                  <c:v>62.83</c:v>
                </c:pt>
                <c:pt idx="9">
                  <c:v>59.71</c:v>
                </c:pt>
                <c:pt idx="10">
                  <c:v>63.21</c:v>
                </c:pt>
                <c:pt idx="11">
                  <c:v>67.31</c:v>
                </c:pt>
                <c:pt idx="12">
                  <c:v>63.65</c:v>
                </c:pt>
                <c:pt idx="13">
                  <c:v>55.66</c:v>
                </c:pt>
                <c:pt idx="14">
                  <c:v>32.01</c:v>
                </c:pt>
                <c:pt idx="15">
                  <c:v>18.38</c:v>
                </c:pt>
                <c:pt idx="16">
                  <c:v>29.38</c:v>
                </c:pt>
                <c:pt idx="17">
                  <c:v>40.270000000000003</c:v>
                </c:pt>
                <c:pt idx="18">
                  <c:v>43.24</c:v>
                </c:pt>
                <c:pt idx="19">
                  <c:v>44.74</c:v>
                </c:pt>
                <c:pt idx="20">
                  <c:v>40.909999999999997</c:v>
                </c:pt>
                <c:pt idx="21">
                  <c:v>40.19</c:v>
                </c:pt>
                <c:pt idx="22">
                  <c:v>42.69</c:v>
                </c:pt>
                <c:pt idx="23">
                  <c:v>49.99</c:v>
                </c:pt>
                <c:pt idx="24">
                  <c:v>54.77</c:v>
                </c:pt>
                <c:pt idx="25">
                  <c:v>62.28</c:v>
                </c:pt>
                <c:pt idx="26">
                  <c:v>65.41</c:v>
                </c:pt>
                <c:pt idx="27">
                  <c:v>64.81</c:v>
                </c:pt>
                <c:pt idx="28">
                  <c:v>68.53</c:v>
                </c:pt>
                <c:pt idx="29">
                  <c:v>73.16</c:v>
                </c:pt>
                <c:pt idx="30">
                  <c:v>75.17</c:v>
                </c:pt>
                <c:pt idx="31">
                  <c:v>70.75</c:v>
                </c:pt>
                <c:pt idx="32">
                  <c:v>74.489999999999995</c:v>
                </c:pt>
                <c:pt idx="33">
                  <c:v>83.54</c:v>
                </c:pt>
                <c:pt idx="34">
                  <c:v>81.05</c:v>
                </c:pt>
                <c:pt idx="35">
                  <c:v>74.17</c:v>
                </c:pt>
                <c:pt idx="36">
                  <c:v>86.51</c:v>
                </c:pt>
                <c:pt idx="37">
                  <c:v>97.13</c:v>
                </c:pt>
                <c:pt idx="38">
                  <c:v>95.769586000000004</c:v>
                </c:pt>
                <c:pt idx="39">
                  <c:v>91.511679999999998</c:v>
                </c:pt>
                <c:pt idx="40">
                  <c:v>89.764341000000002</c:v>
                </c:pt>
                <c:pt idx="41">
                  <c:v>87.552712999999997</c:v>
                </c:pt>
                <c:pt idx="42">
                  <c:v>86.326672000000002</c:v>
                </c:pt>
                <c:pt idx="43">
                  <c:v>82.104194000000007</c:v>
                </c:pt>
                <c:pt idx="44">
                  <c:v>80.297494999999998</c:v>
                </c:pt>
                <c:pt idx="45">
                  <c:v>77.728527</c:v>
                </c:pt>
                <c:pt idx="46">
                  <c:v>76.193697999999998</c:v>
                </c:pt>
                <c:pt idx="47">
                  <c:v>75.951683000000003</c:v>
                </c:pt>
                <c:pt idx="48">
                  <c:v>84.281110999999996</c:v>
                </c:pt>
                <c:pt idx="49">
                  <c:v>91.155355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0B1-447B-A1D3-D90E162FCFBD}"/>
            </c:ext>
          </c:extLst>
        </c:ser>
        <c:ser>
          <c:idx val="1"/>
          <c:order val="1"/>
          <c:tx>
            <c:strRef>
              <c:f>'Table1 (4)'!$L$229</c:f>
              <c:strCache>
                <c:ptCount val="1"/>
                <c:pt idx="0">
                  <c:v>Act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rgbClr val="C00000"/>
                </a:solidFill>
              </a:ln>
              <a:effectLst/>
            </c:spPr>
          </c:marker>
          <c:cat>
            <c:numRef>
              <c:f>'Table1 (4)'!$J$230:$J$279</c:f>
              <c:numCache>
                <c:formatCode>m/d/yyyy</c:formatCode>
                <c:ptCount val="50"/>
                <c:pt idx="0">
                  <c:v>43466</c:v>
                </c:pt>
                <c:pt idx="1">
                  <c:v>43497</c:v>
                </c:pt>
                <c:pt idx="2">
                  <c:v>43525</c:v>
                </c:pt>
                <c:pt idx="3">
                  <c:v>43556</c:v>
                </c:pt>
                <c:pt idx="4">
                  <c:v>43586</c:v>
                </c:pt>
                <c:pt idx="5">
                  <c:v>43617</c:v>
                </c:pt>
                <c:pt idx="6">
                  <c:v>43647</c:v>
                </c:pt>
                <c:pt idx="7">
                  <c:v>43678</c:v>
                </c:pt>
                <c:pt idx="8">
                  <c:v>43709</c:v>
                </c:pt>
                <c:pt idx="9">
                  <c:v>43739</c:v>
                </c:pt>
                <c:pt idx="10">
                  <c:v>43770</c:v>
                </c:pt>
                <c:pt idx="11">
                  <c:v>43800</c:v>
                </c:pt>
                <c:pt idx="12">
                  <c:v>43831</c:v>
                </c:pt>
                <c:pt idx="13">
                  <c:v>43862</c:v>
                </c:pt>
                <c:pt idx="14">
                  <c:v>43891</c:v>
                </c:pt>
                <c:pt idx="15">
                  <c:v>43922</c:v>
                </c:pt>
                <c:pt idx="16">
                  <c:v>43952</c:v>
                </c:pt>
                <c:pt idx="17">
                  <c:v>43983</c:v>
                </c:pt>
                <c:pt idx="18">
                  <c:v>44013</c:v>
                </c:pt>
                <c:pt idx="19">
                  <c:v>44044</c:v>
                </c:pt>
                <c:pt idx="20">
                  <c:v>44075</c:v>
                </c:pt>
                <c:pt idx="21">
                  <c:v>44105</c:v>
                </c:pt>
                <c:pt idx="22">
                  <c:v>44136</c:v>
                </c:pt>
                <c:pt idx="23">
                  <c:v>44166</c:v>
                </c:pt>
                <c:pt idx="24">
                  <c:v>44197</c:v>
                </c:pt>
                <c:pt idx="25">
                  <c:v>44228</c:v>
                </c:pt>
                <c:pt idx="26">
                  <c:v>44256</c:v>
                </c:pt>
                <c:pt idx="27">
                  <c:v>44287</c:v>
                </c:pt>
                <c:pt idx="28">
                  <c:v>44317</c:v>
                </c:pt>
                <c:pt idx="29">
                  <c:v>44348</c:v>
                </c:pt>
                <c:pt idx="30">
                  <c:v>44378</c:v>
                </c:pt>
                <c:pt idx="31">
                  <c:v>44409</c:v>
                </c:pt>
                <c:pt idx="32">
                  <c:v>44440</c:v>
                </c:pt>
                <c:pt idx="33">
                  <c:v>44470</c:v>
                </c:pt>
                <c:pt idx="34">
                  <c:v>44501</c:v>
                </c:pt>
                <c:pt idx="35">
                  <c:v>44531</c:v>
                </c:pt>
                <c:pt idx="36">
                  <c:v>44562</c:v>
                </c:pt>
                <c:pt idx="37">
                  <c:v>44593</c:v>
                </c:pt>
                <c:pt idx="38">
                  <c:v>44621</c:v>
                </c:pt>
                <c:pt idx="39">
                  <c:v>44652</c:v>
                </c:pt>
                <c:pt idx="40">
                  <c:v>44682</c:v>
                </c:pt>
                <c:pt idx="41">
                  <c:v>44713</c:v>
                </c:pt>
                <c:pt idx="42">
                  <c:v>44743</c:v>
                </c:pt>
                <c:pt idx="43">
                  <c:v>44774</c:v>
                </c:pt>
                <c:pt idx="44">
                  <c:v>44805</c:v>
                </c:pt>
                <c:pt idx="45">
                  <c:v>44835</c:v>
                </c:pt>
                <c:pt idx="46">
                  <c:v>44866</c:v>
                </c:pt>
                <c:pt idx="47">
                  <c:v>44896</c:v>
                </c:pt>
                <c:pt idx="48">
                  <c:v>44927</c:v>
                </c:pt>
                <c:pt idx="49">
                  <c:v>44958</c:v>
                </c:pt>
              </c:numCache>
            </c:numRef>
          </c:cat>
          <c:val>
            <c:numRef>
              <c:f>'Table1 (4)'!$L$230:$L$279</c:f>
              <c:numCache>
                <c:formatCode>General</c:formatCode>
                <c:ptCount val="50"/>
                <c:pt idx="0">
                  <c:v>59.41</c:v>
                </c:pt>
                <c:pt idx="1">
                  <c:v>63.96</c:v>
                </c:pt>
                <c:pt idx="2">
                  <c:v>66.14</c:v>
                </c:pt>
                <c:pt idx="3">
                  <c:v>71.23</c:v>
                </c:pt>
                <c:pt idx="4">
                  <c:v>71.319999999999993</c:v>
                </c:pt>
                <c:pt idx="5">
                  <c:v>64.22</c:v>
                </c:pt>
                <c:pt idx="6">
                  <c:v>63.92</c:v>
                </c:pt>
                <c:pt idx="7">
                  <c:v>59.04</c:v>
                </c:pt>
                <c:pt idx="8">
                  <c:v>62.83</c:v>
                </c:pt>
                <c:pt idx="9">
                  <c:v>59.71</c:v>
                </c:pt>
                <c:pt idx="10">
                  <c:v>63.21</c:v>
                </c:pt>
                <c:pt idx="11">
                  <c:v>67.31</c:v>
                </c:pt>
                <c:pt idx="12">
                  <c:v>63.65</c:v>
                </c:pt>
                <c:pt idx="13">
                  <c:v>55.66</c:v>
                </c:pt>
                <c:pt idx="14">
                  <c:v>32.01</c:v>
                </c:pt>
                <c:pt idx="15">
                  <c:v>18.38</c:v>
                </c:pt>
                <c:pt idx="16">
                  <c:v>29.38</c:v>
                </c:pt>
                <c:pt idx="17">
                  <c:v>40.270000000000003</c:v>
                </c:pt>
                <c:pt idx="18">
                  <c:v>43.24</c:v>
                </c:pt>
                <c:pt idx="19">
                  <c:v>44.74</c:v>
                </c:pt>
                <c:pt idx="20">
                  <c:v>40.909999999999997</c:v>
                </c:pt>
                <c:pt idx="21">
                  <c:v>40.19</c:v>
                </c:pt>
                <c:pt idx="22">
                  <c:v>42.69</c:v>
                </c:pt>
                <c:pt idx="23">
                  <c:v>49.99</c:v>
                </c:pt>
                <c:pt idx="24">
                  <c:v>54.77</c:v>
                </c:pt>
                <c:pt idx="25">
                  <c:v>62.28</c:v>
                </c:pt>
                <c:pt idx="26">
                  <c:v>65.41</c:v>
                </c:pt>
                <c:pt idx="27">
                  <c:v>64.81</c:v>
                </c:pt>
                <c:pt idx="28">
                  <c:v>68.53</c:v>
                </c:pt>
                <c:pt idx="29">
                  <c:v>73.16</c:v>
                </c:pt>
                <c:pt idx="30">
                  <c:v>75.17</c:v>
                </c:pt>
                <c:pt idx="31">
                  <c:v>70.75</c:v>
                </c:pt>
                <c:pt idx="32">
                  <c:v>74.489999999999995</c:v>
                </c:pt>
                <c:pt idx="33">
                  <c:v>83.54</c:v>
                </c:pt>
                <c:pt idx="34">
                  <c:v>81.05</c:v>
                </c:pt>
                <c:pt idx="35">
                  <c:v>74.17</c:v>
                </c:pt>
                <c:pt idx="36">
                  <c:v>86.51</c:v>
                </c:pt>
                <c:pt idx="37">
                  <c:v>97.13</c:v>
                </c:pt>
                <c:pt idx="38">
                  <c:v>117.25</c:v>
                </c:pt>
                <c:pt idx="39">
                  <c:v>104.58</c:v>
                </c:pt>
                <c:pt idx="40">
                  <c:v>113.34</c:v>
                </c:pt>
                <c:pt idx="41">
                  <c:v>122.71</c:v>
                </c:pt>
                <c:pt idx="42">
                  <c:v>111.93</c:v>
                </c:pt>
                <c:pt idx="43">
                  <c:v>100.45</c:v>
                </c:pt>
                <c:pt idx="44">
                  <c:v>89.76</c:v>
                </c:pt>
                <c:pt idx="45">
                  <c:v>93.33</c:v>
                </c:pt>
                <c:pt idx="46">
                  <c:v>91.42</c:v>
                </c:pt>
                <c:pt idx="47">
                  <c:v>80.92</c:v>
                </c:pt>
                <c:pt idx="48">
                  <c:v>82.5</c:v>
                </c:pt>
                <c:pt idx="49">
                  <c:v>82.59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0B1-447B-A1D3-D90E162FCF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5015951"/>
        <c:axId val="255017591"/>
      </c:lineChart>
      <c:dateAx>
        <c:axId val="255015951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5017591"/>
        <c:crosses val="autoZero"/>
        <c:auto val="1"/>
        <c:lblOffset val="100"/>
        <c:baseTimeUnit val="months"/>
      </c:dateAx>
      <c:valAx>
        <c:axId val="255017591"/>
        <c:scaling>
          <c:orientation val="minMax"/>
          <c:max val="1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50159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Model Comparisons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Sheet4!$D$1</c:f>
              <c:strCache>
                <c:ptCount val="1"/>
                <c:pt idx="0">
                  <c:v>ARIMAX</c:v>
                </c:pt>
              </c:strCache>
            </c:strRef>
          </c:tx>
          <c:spPr>
            <a:ln w="28575" cap="rnd">
              <a:solidFill>
                <a:srgbClr val="33CCCC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3CCCC"/>
              </a:solidFill>
              <a:ln w="9525">
                <a:solidFill>
                  <a:srgbClr val="33CCCC"/>
                </a:solidFill>
              </a:ln>
              <a:effectLst/>
            </c:spPr>
          </c:marker>
          <c:cat>
            <c:numRef>
              <c:f>Sheet4!$C$218:$C$300</c:f>
              <c:numCache>
                <c:formatCode>[$-409]mmm\-yy;@</c:formatCode>
                <c:ptCount val="83"/>
                <c:pt idx="0">
                  <c:v>43101</c:v>
                </c:pt>
                <c:pt idx="1">
                  <c:v>43132</c:v>
                </c:pt>
                <c:pt idx="2">
                  <c:v>43160</c:v>
                </c:pt>
                <c:pt idx="3">
                  <c:v>43191</c:v>
                </c:pt>
                <c:pt idx="4">
                  <c:v>43221</c:v>
                </c:pt>
                <c:pt idx="5">
                  <c:v>43252</c:v>
                </c:pt>
                <c:pt idx="6">
                  <c:v>43282</c:v>
                </c:pt>
                <c:pt idx="7">
                  <c:v>43313</c:v>
                </c:pt>
                <c:pt idx="8">
                  <c:v>43344</c:v>
                </c:pt>
                <c:pt idx="9">
                  <c:v>43374</c:v>
                </c:pt>
                <c:pt idx="10">
                  <c:v>43405</c:v>
                </c:pt>
                <c:pt idx="11">
                  <c:v>43435</c:v>
                </c:pt>
                <c:pt idx="12">
                  <c:v>43466</c:v>
                </c:pt>
                <c:pt idx="13">
                  <c:v>43497</c:v>
                </c:pt>
                <c:pt idx="14">
                  <c:v>43525</c:v>
                </c:pt>
                <c:pt idx="15">
                  <c:v>43556</c:v>
                </c:pt>
                <c:pt idx="16">
                  <c:v>43586</c:v>
                </c:pt>
                <c:pt idx="17">
                  <c:v>43617</c:v>
                </c:pt>
                <c:pt idx="18">
                  <c:v>43647</c:v>
                </c:pt>
                <c:pt idx="19">
                  <c:v>43678</c:v>
                </c:pt>
                <c:pt idx="20">
                  <c:v>43709</c:v>
                </c:pt>
                <c:pt idx="21">
                  <c:v>43739</c:v>
                </c:pt>
                <c:pt idx="22">
                  <c:v>43770</c:v>
                </c:pt>
                <c:pt idx="23">
                  <c:v>43800</c:v>
                </c:pt>
                <c:pt idx="24">
                  <c:v>43831</c:v>
                </c:pt>
                <c:pt idx="25">
                  <c:v>43862</c:v>
                </c:pt>
                <c:pt idx="26">
                  <c:v>43891</c:v>
                </c:pt>
                <c:pt idx="27">
                  <c:v>43922</c:v>
                </c:pt>
                <c:pt idx="28">
                  <c:v>43952</c:v>
                </c:pt>
                <c:pt idx="29">
                  <c:v>43983</c:v>
                </c:pt>
                <c:pt idx="30">
                  <c:v>44013</c:v>
                </c:pt>
                <c:pt idx="31">
                  <c:v>44044</c:v>
                </c:pt>
                <c:pt idx="32">
                  <c:v>44075</c:v>
                </c:pt>
                <c:pt idx="33">
                  <c:v>44105</c:v>
                </c:pt>
                <c:pt idx="34">
                  <c:v>44136</c:v>
                </c:pt>
                <c:pt idx="35">
                  <c:v>44166</c:v>
                </c:pt>
                <c:pt idx="36">
                  <c:v>44197</c:v>
                </c:pt>
                <c:pt idx="37">
                  <c:v>44228</c:v>
                </c:pt>
                <c:pt idx="38">
                  <c:v>44256</c:v>
                </c:pt>
                <c:pt idx="39">
                  <c:v>44287</c:v>
                </c:pt>
                <c:pt idx="40">
                  <c:v>44317</c:v>
                </c:pt>
                <c:pt idx="41">
                  <c:v>44348</c:v>
                </c:pt>
                <c:pt idx="42">
                  <c:v>44378</c:v>
                </c:pt>
                <c:pt idx="43">
                  <c:v>44409</c:v>
                </c:pt>
                <c:pt idx="44">
                  <c:v>44440</c:v>
                </c:pt>
                <c:pt idx="45">
                  <c:v>44470</c:v>
                </c:pt>
                <c:pt idx="46">
                  <c:v>44501</c:v>
                </c:pt>
                <c:pt idx="47">
                  <c:v>44531</c:v>
                </c:pt>
                <c:pt idx="48">
                  <c:v>44562</c:v>
                </c:pt>
                <c:pt idx="49">
                  <c:v>44593</c:v>
                </c:pt>
                <c:pt idx="50">
                  <c:v>44621</c:v>
                </c:pt>
                <c:pt idx="51">
                  <c:v>44652</c:v>
                </c:pt>
                <c:pt idx="52">
                  <c:v>44682</c:v>
                </c:pt>
                <c:pt idx="53">
                  <c:v>44713</c:v>
                </c:pt>
                <c:pt idx="54">
                  <c:v>44743</c:v>
                </c:pt>
                <c:pt idx="55">
                  <c:v>44774</c:v>
                </c:pt>
                <c:pt idx="56">
                  <c:v>44805</c:v>
                </c:pt>
                <c:pt idx="57">
                  <c:v>44835</c:v>
                </c:pt>
                <c:pt idx="58">
                  <c:v>44866</c:v>
                </c:pt>
                <c:pt idx="59">
                  <c:v>44896</c:v>
                </c:pt>
                <c:pt idx="60">
                  <c:v>44927</c:v>
                </c:pt>
                <c:pt idx="61">
                  <c:v>44958</c:v>
                </c:pt>
                <c:pt idx="62">
                  <c:v>44986</c:v>
                </c:pt>
                <c:pt idx="63">
                  <c:v>45017</c:v>
                </c:pt>
                <c:pt idx="64">
                  <c:v>45047</c:v>
                </c:pt>
                <c:pt idx="65">
                  <c:v>45078</c:v>
                </c:pt>
                <c:pt idx="66">
                  <c:v>45108</c:v>
                </c:pt>
                <c:pt idx="67">
                  <c:v>45139</c:v>
                </c:pt>
                <c:pt idx="68">
                  <c:v>45170</c:v>
                </c:pt>
                <c:pt idx="69">
                  <c:v>45200</c:v>
                </c:pt>
                <c:pt idx="70">
                  <c:v>45231</c:v>
                </c:pt>
                <c:pt idx="71">
                  <c:v>45261</c:v>
                </c:pt>
                <c:pt idx="72">
                  <c:v>45292</c:v>
                </c:pt>
                <c:pt idx="73">
                  <c:v>45323</c:v>
                </c:pt>
                <c:pt idx="74">
                  <c:v>45352</c:v>
                </c:pt>
                <c:pt idx="75">
                  <c:v>45383</c:v>
                </c:pt>
                <c:pt idx="76">
                  <c:v>45413</c:v>
                </c:pt>
                <c:pt idx="77">
                  <c:v>45444</c:v>
                </c:pt>
                <c:pt idx="78">
                  <c:v>45474</c:v>
                </c:pt>
                <c:pt idx="79">
                  <c:v>45505</c:v>
                </c:pt>
                <c:pt idx="80">
                  <c:v>45536</c:v>
                </c:pt>
                <c:pt idx="81">
                  <c:v>45566</c:v>
                </c:pt>
                <c:pt idx="82">
                  <c:v>45597</c:v>
                </c:pt>
              </c:numCache>
            </c:numRef>
          </c:cat>
          <c:val>
            <c:numRef>
              <c:f>Sheet4!$D$218:$D$300</c:f>
              <c:numCache>
                <c:formatCode>0.00</c:formatCode>
                <c:ptCount val="83"/>
                <c:pt idx="0">
                  <c:v>69.08</c:v>
                </c:pt>
                <c:pt idx="1">
                  <c:v>65.319999999999993</c:v>
                </c:pt>
                <c:pt idx="2">
                  <c:v>66.02</c:v>
                </c:pt>
                <c:pt idx="3">
                  <c:v>72.11</c:v>
                </c:pt>
                <c:pt idx="4">
                  <c:v>76.98</c:v>
                </c:pt>
                <c:pt idx="5">
                  <c:v>74.41</c:v>
                </c:pt>
                <c:pt idx="6">
                  <c:v>74.25</c:v>
                </c:pt>
                <c:pt idx="7">
                  <c:v>72.53</c:v>
                </c:pt>
                <c:pt idx="8">
                  <c:v>78.89</c:v>
                </c:pt>
                <c:pt idx="9">
                  <c:v>81.03</c:v>
                </c:pt>
                <c:pt idx="10">
                  <c:v>64.75</c:v>
                </c:pt>
                <c:pt idx="11">
                  <c:v>57.36</c:v>
                </c:pt>
                <c:pt idx="12">
                  <c:v>59.41</c:v>
                </c:pt>
                <c:pt idx="13">
                  <c:v>63.96</c:v>
                </c:pt>
                <c:pt idx="14">
                  <c:v>66.14</c:v>
                </c:pt>
                <c:pt idx="15">
                  <c:v>71.23</c:v>
                </c:pt>
                <c:pt idx="16">
                  <c:v>71.319999999999993</c:v>
                </c:pt>
                <c:pt idx="17">
                  <c:v>64.22</c:v>
                </c:pt>
                <c:pt idx="18">
                  <c:v>63.92</c:v>
                </c:pt>
                <c:pt idx="19">
                  <c:v>59.04</c:v>
                </c:pt>
                <c:pt idx="20">
                  <c:v>62.83</c:v>
                </c:pt>
                <c:pt idx="21">
                  <c:v>59.71</c:v>
                </c:pt>
                <c:pt idx="22">
                  <c:v>63.21</c:v>
                </c:pt>
                <c:pt idx="23">
                  <c:v>67.31</c:v>
                </c:pt>
                <c:pt idx="24">
                  <c:v>63.65</c:v>
                </c:pt>
                <c:pt idx="25">
                  <c:v>55.66</c:v>
                </c:pt>
                <c:pt idx="26">
                  <c:v>32.01</c:v>
                </c:pt>
                <c:pt idx="27">
                  <c:v>18.38</c:v>
                </c:pt>
                <c:pt idx="28">
                  <c:v>29.38</c:v>
                </c:pt>
                <c:pt idx="29">
                  <c:v>40.270000000000003</c:v>
                </c:pt>
                <c:pt idx="30">
                  <c:v>43.24</c:v>
                </c:pt>
                <c:pt idx="31">
                  <c:v>44.74</c:v>
                </c:pt>
                <c:pt idx="32">
                  <c:v>40.909999999999997</c:v>
                </c:pt>
                <c:pt idx="33">
                  <c:v>40.19</c:v>
                </c:pt>
                <c:pt idx="34">
                  <c:v>42.69</c:v>
                </c:pt>
                <c:pt idx="35">
                  <c:v>49.99</c:v>
                </c:pt>
                <c:pt idx="36">
                  <c:v>54.77</c:v>
                </c:pt>
                <c:pt idx="37">
                  <c:v>62.28</c:v>
                </c:pt>
                <c:pt idx="38">
                  <c:v>65.41</c:v>
                </c:pt>
                <c:pt idx="39">
                  <c:v>64.81</c:v>
                </c:pt>
                <c:pt idx="40">
                  <c:v>68.53</c:v>
                </c:pt>
                <c:pt idx="41">
                  <c:v>73.16</c:v>
                </c:pt>
                <c:pt idx="42">
                  <c:v>75.17</c:v>
                </c:pt>
                <c:pt idx="43">
                  <c:v>70.75</c:v>
                </c:pt>
                <c:pt idx="44">
                  <c:v>74.489999999999995</c:v>
                </c:pt>
                <c:pt idx="45">
                  <c:v>83.54</c:v>
                </c:pt>
                <c:pt idx="46">
                  <c:v>81.05</c:v>
                </c:pt>
                <c:pt idx="47">
                  <c:v>74.17</c:v>
                </c:pt>
                <c:pt idx="48">
                  <c:v>86.51</c:v>
                </c:pt>
                <c:pt idx="49">
                  <c:v>97.13</c:v>
                </c:pt>
                <c:pt idx="50">
                  <c:v>117.25</c:v>
                </c:pt>
                <c:pt idx="51">
                  <c:v>104.58</c:v>
                </c:pt>
                <c:pt idx="52">
                  <c:v>113.34</c:v>
                </c:pt>
                <c:pt idx="53">
                  <c:v>122.71</c:v>
                </c:pt>
                <c:pt idx="54">
                  <c:v>111.93</c:v>
                </c:pt>
                <c:pt idx="55">
                  <c:v>100.45</c:v>
                </c:pt>
                <c:pt idx="56">
                  <c:v>89.76</c:v>
                </c:pt>
                <c:pt idx="57">
                  <c:v>93.33</c:v>
                </c:pt>
                <c:pt idx="58">
                  <c:v>91.42</c:v>
                </c:pt>
                <c:pt idx="59">
                  <c:v>80.92</c:v>
                </c:pt>
                <c:pt idx="60">
                  <c:v>82.5</c:v>
                </c:pt>
                <c:pt idx="61">
                  <c:v>82.59</c:v>
                </c:pt>
                <c:pt idx="62">
                  <c:v>84.164157000000003</c:v>
                </c:pt>
                <c:pt idx="63">
                  <c:v>84.978285999999997</c:v>
                </c:pt>
                <c:pt idx="64">
                  <c:v>86.826244000000003</c:v>
                </c:pt>
                <c:pt idx="65">
                  <c:v>89.766619000000006</c:v>
                </c:pt>
                <c:pt idx="66">
                  <c:v>91.058069000000003</c:v>
                </c:pt>
                <c:pt idx="67">
                  <c:v>92.679524999999998</c:v>
                </c:pt>
                <c:pt idx="68">
                  <c:v>95.447327000000001</c:v>
                </c:pt>
                <c:pt idx="69">
                  <c:v>96.169093000000004</c:v>
                </c:pt>
                <c:pt idx="70">
                  <c:v>98.465136999999999</c:v>
                </c:pt>
                <c:pt idx="71">
                  <c:v>101.291895</c:v>
                </c:pt>
                <c:pt idx="72">
                  <c:v>103.24804399999999</c:v>
                </c:pt>
                <c:pt idx="73">
                  <c:v>105.61973500000001</c:v>
                </c:pt>
                <c:pt idx="74">
                  <c:v>108.49641800000001</c:v>
                </c:pt>
                <c:pt idx="75">
                  <c:v>110.69232599999999</c:v>
                </c:pt>
                <c:pt idx="76">
                  <c:v>112.935545</c:v>
                </c:pt>
                <c:pt idx="77">
                  <c:v>115.88268100000001</c:v>
                </c:pt>
                <c:pt idx="78">
                  <c:v>116.528659</c:v>
                </c:pt>
                <c:pt idx="79">
                  <c:v>119.01370900000001</c:v>
                </c:pt>
                <c:pt idx="80">
                  <c:v>121.64178800000001</c:v>
                </c:pt>
                <c:pt idx="81">
                  <c:v>124.79813</c:v>
                </c:pt>
                <c:pt idx="82">
                  <c:v>126.335098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E2E-440F-AD8E-62940F67BBB7}"/>
            </c:ext>
          </c:extLst>
        </c:ser>
        <c:ser>
          <c:idx val="1"/>
          <c:order val="1"/>
          <c:tx>
            <c:strRef>
              <c:f>Sheet4!$E$1</c:f>
              <c:strCache>
                <c:ptCount val="1"/>
                <c:pt idx="0">
                  <c:v>SARIMAX</c:v>
                </c:pt>
              </c:strCache>
            </c:strRef>
          </c:tx>
          <c:spPr>
            <a:ln w="28575" cap="rnd">
              <a:solidFill>
                <a:sysClr val="windowText" lastClr="00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solidFill>
                  <a:sysClr val="windowText" lastClr="000000"/>
                </a:solidFill>
              </a:ln>
              <a:effectLst/>
            </c:spPr>
          </c:marker>
          <c:cat>
            <c:numRef>
              <c:f>Sheet4!$C$218:$C$300</c:f>
              <c:numCache>
                <c:formatCode>[$-409]mmm\-yy;@</c:formatCode>
                <c:ptCount val="83"/>
                <c:pt idx="0">
                  <c:v>43101</c:v>
                </c:pt>
                <c:pt idx="1">
                  <c:v>43132</c:v>
                </c:pt>
                <c:pt idx="2">
                  <c:v>43160</c:v>
                </c:pt>
                <c:pt idx="3">
                  <c:v>43191</c:v>
                </c:pt>
                <c:pt idx="4">
                  <c:v>43221</c:v>
                </c:pt>
                <c:pt idx="5">
                  <c:v>43252</c:v>
                </c:pt>
                <c:pt idx="6">
                  <c:v>43282</c:v>
                </c:pt>
                <c:pt idx="7">
                  <c:v>43313</c:v>
                </c:pt>
                <c:pt idx="8">
                  <c:v>43344</c:v>
                </c:pt>
                <c:pt idx="9">
                  <c:v>43374</c:v>
                </c:pt>
                <c:pt idx="10">
                  <c:v>43405</c:v>
                </c:pt>
                <c:pt idx="11">
                  <c:v>43435</c:v>
                </c:pt>
                <c:pt idx="12">
                  <c:v>43466</c:v>
                </c:pt>
                <c:pt idx="13">
                  <c:v>43497</c:v>
                </c:pt>
                <c:pt idx="14">
                  <c:v>43525</c:v>
                </c:pt>
                <c:pt idx="15">
                  <c:v>43556</c:v>
                </c:pt>
                <c:pt idx="16">
                  <c:v>43586</c:v>
                </c:pt>
                <c:pt idx="17">
                  <c:v>43617</c:v>
                </c:pt>
                <c:pt idx="18">
                  <c:v>43647</c:v>
                </c:pt>
                <c:pt idx="19">
                  <c:v>43678</c:v>
                </c:pt>
                <c:pt idx="20">
                  <c:v>43709</c:v>
                </c:pt>
                <c:pt idx="21">
                  <c:v>43739</c:v>
                </c:pt>
                <c:pt idx="22">
                  <c:v>43770</c:v>
                </c:pt>
                <c:pt idx="23">
                  <c:v>43800</c:v>
                </c:pt>
                <c:pt idx="24">
                  <c:v>43831</c:v>
                </c:pt>
                <c:pt idx="25">
                  <c:v>43862</c:v>
                </c:pt>
                <c:pt idx="26">
                  <c:v>43891</c:v>
                </c:pt>
                <c:pt idx="27">
                  <c:v>43922</c:v>
                </c:pt>
                <c:pt idx="28">
                  <c:v>43952</c:v>
                </c:pt>
                <c:pt idx="29">
                  <c:v>43983</c:v>
                </c:pt>
                <c:pt idx="30">
                  <c:v>44013</c:v>
                </c:pt>
                <c:pt idx="31">
                  <c:v>44044</c:v>
                </c:pt>
                <c:pt idx="32">
                  <c:v>44075</c:v>
                </c:pt>
                <c:pt idx="33">
                  <c:v>44105</c:v>
                </c:pt>
                <c:pt idx="34">
                  <c:v>44136</c:v>
                </c:pt>
                <c:pt idx="35">
                  <c:v>44166</c:v>
                </c:pt>
                <c:pt idx="36">
                  <c:v>44197</c:v>
                </c:pt>
                <c:pt idx="37">
                  <c:v>44228</c:v>
                </c:pt>
                <c:pt idx="38">
                  <c:v>44256</c:v>
                </c:pt>
                <c:pt idx="39">
                  <c:v>44287</c:v>
                </c:pt>
                <c:pt idx="40">
                  <c:v>44317</c:v>
                </c:pt>
                <c:pt idx="41">
                  <c:v>44348</c:v>
                </c:pt>
                <c:pt idx="42">
                  <c:v>44378</c:v>
                </c:pt>
                <c:pt idx="43">
                  <c:v>44409</c:v>
                </c:pt>
                <c:pt idx="44">
                  <c:v>44440</c:v>
                </c:pt>
                <c:pt idx="45">
                  <c:v>44470</c:v>
                </c:pt>
                <c:pt idx="46">
                  <c:v>44501</c:v>
                </c:pt>
                <c:pt idx="47">
                  <c:v>44531</c:v>
                </c:pt>
                <c:pt idx="48">
                  <c:v>44562</c:v>
                </c:pt>
                <c:pt idx="49">
                  <c:v>44593</c:v>
                </c:pt>
                <c:pt idx="50">
                  <c:v>44621</c:v>
                </c:pt>
                <c:pt idx="51">
                  <c:v>44652</c:v>
                </c:pt>
                <c:pt idx="52">
                  <c:v>44682</c:v>
                </c:pt>
                <c:pt idx="53">
                  <c:v>44713</c:v>
                </c:pt>
                <c:pt idx="54">
                  <c:v>44743</c:v>
                </c:pt>
                <c:pt idx="55">
                  <c:v>44774</c:v>
                </c:pt>
                <c:pt idx="56">
                  <c:v>44805</c:v>
                </c:pt>
                <c:pt idx="57">
                  <c:v>44835</c:v>
                </c:pt>
                <c:pt idx="58">
                  <c:v>44866</c:v>
                </c:pt>
                <c:pt idx="59">
                  <c:v>44896</c:v>
                </c:pt>
                <c:pt idx="60">
                  <c:v>44927</c:v>
                </c:pt>
                <c:pt idx="61">
                  <c:v>44958</c:v>
                </c:pt>
                <c:pt idx="62">
                  <c:v>44986</c:v>
                </c:pt>
                <c:pt idx="63">
                  <c:v>45017</c:v>
                </c:pt>
                <c:pt idx="64">
                  <c:v>45047</c:v>
                </c:pt>
                <c:pt idx="65">
                  <c:v>45078</c:v>
                </c:pt>
                <c:pt idx="66">
                  <c:v>45108</c:v>
                </c:pt>
                <c:pt idx="67">
                  <c:v>45139</c:v>
                </c:pt>
                <c:pt idx="68">
                  <c:v>45170</c:v>
                </c:pt>
                <c:pt idx="69">
                  <c:v>45200</c:v>
                </c:pt>
                <c:pt idx="70">
                  <c:v>45231</c:v>
                </c:pt>
                <c:pt idx="71">
                  <c:v>45261</c:v>
                </c:pt>
                <c:pt idx="72">
                  <c:v>45292</c:v>
                </c:pt>
                <c:pt idx="73">
                  <c:v>45323</c:v>
                </c:pt>
                <c:pt idx="74">
                  <c:v>45352</c:v>
                </c:pt>
                <c:pt idx="75">
                  <c:v>45383</c:v>
                </c:pt>
                <c:pt idx="76">
                  <c:v>45413</c:v>
                </c:pt>
                <c:pt idx="77">
                  <c:v>45444</c:v>
                </c:pt>
                <c:pt idx="78">
                  <c:v>45474</c:v>
                </c:pt>
                <c:pt idx="79">
                  <c:v>45505</c:v>
                </c:pt>
                <c:pt idx="80">
                  <c:v>45536</c:v>
                </c:pt>
                <c:pt idx="81">
                  <c:v>45566</c:v>
                </c:pt>
                <c:pt idx="82">
                  <c:v>45597</c:v>
                </c:pt>
              </c:numCache>
            </c:numRef>
          </c:cat>
          <c:val>
            <c:numRef>
              <c:f>Sheet4!$E$218:$E$300</c:f>
              <c:numCache>
                <c:formatCode>0.00</c:formatCode>
                <c:ptCount val="83"/>
                <c:pt idx="0">
                  <c:v>69.08</c:v>
                </c:pt>
                <c:pt idx="1">
                  <c:v>65.319999999999993</c:v>
                </c:pt>
                <c:pt idx="2">
                  <c:v>66.02</c:v>
                </c:pt>
                <c:pt idx="3">
                  <c:v>72.11</c:v>
                </c:pt>
                <c:pt idx="4">
                  <c:v>76.98</c:v>
                </c:pt>
                <c:pt idx="5">
                  <c:v>74.41</c:v>
                </c:pt>
                <c:pt idx="6">
                  <c:v>74.25</c:v>
                </c:pt>
                <c:pt idx="7">
                  <c:v>72.53</c:v>
                </c:pt>
                <c:pt idx="8">
                  <c:v>78.89</c:v>
                </c:pt>
                <c:pt idx="9">
                  <c:v>81.03</c:v>
                </c:pt>
                <c:pt idx="10">
                  <c:v>64.75</c:v>
                </c:pt>
                <c:pt idx="11">
                  <c:v>57.36</c:v>
                </c:pt>
                <c:pt idx="12">
                  <c:v>59.41</c:v>
                </c:pt>
                <c:pt idx="13">
                  <c:v>63.96</c:v>
                </c:pt>
                <c:pt idx="14">
                  <c:v>66.14</c:v>
                </c:pt>
                <c:pt idx="15">
                  <c:v>71.23</c:v>
                </c:pt>
                <c:pt idx="16">
                  <c:v>71.319999999999993</c:v>
                </c:pt>
                <c:pt idx="17">
                  <c:v>64.22</c:v>
                </c:pt>
                <c:pt idx="18">
                  <c:v>63.92</c:v>
                </c:pt>
                <c:pt idx="19">
                  <c:v>59.04</c:v>
                </c:pt>
                <c:pt idx="20">
                  <c:v>62.83</c:v>
                </c:pt>
                <c:pt idx="21">
                  <c:v>59.71</c:v>
                </c:pt>
                <c:pt idx="22">
                  <c:v>63.21</c:v>
                </c:pt>
                <c:pt idx="23">
                  <c:v>67.31</c:v>
                </c:pt>
                <c:pt idx="24">
                  <c:v>63.65</c:v>
                </c:pt>
                <c:pt idx="25">
                  <c:v>55.66</c:v>
                </c:pt>
                <c:pt idx="26">
                  <c:v>32.01</c:v>
                </c:pt>
                <c:pt idx="27">
                  <c:v>18.38</c:v>
                </c:pt>
                <c:pt idx="28">
                  <c:v>29.38</c:v>
                </c:pt>
                <c:pt idx="29">
                  <c:v>40.270000000000003</c:v>
                </c:pt>
                <c:pt idx="30">
                  <c:v>43.24</c:v>
                </c:pt>
                <c:pt idx="31">
                  <c:v>44.74</c:v>
                </c:pt>
                <c:pt idx="32">
                  <c:v>40.909999999999997</c:v>
                </c:pt>
                <c:pt idx="33">
                  <c:v>40.19</c:v>
                </c:pt>
                <c:pt idx="34">
                  <c:v>42.69</c:v>
                </c:pt>
                <c:pt idx="35">
                  <c:v>49.99</c:v>
                </c:pt>
                <c:pt idx="36">
                  <c:v>54.77</c:v>
                </c:pt>
                <c:pt idx="37">
                  <c:v>62.28</c:v>
                </c:pt>
                <c:pt idx="38">
                  <c:v>65.41</c:v>
                </c:pt>
                <c:pt idx="39">
                  <c:v>64.81</c:v>
                </c:pt>
                <c:pt idx="40">
                  <c:v>68.53</c:v>
                </c:pt>
                <c:pt idx="41">
                  <c:v>73.16</c:v>
                </c:pt>
                <c:pt idx="42">
                  <c:v>75.17</c:v>
                </c:pt>
                <c:pt idx="43">
                  <c:v>70.75</c:v>
                </c:pt>
                <c:pt idx="44">
                  <c:v>74.489999999999995</c:v>
                </c:pt>
                <c:pt idx="45">
                  <c:v>83.54</c:v>
                </c:pt>
                <c:pt idx="46">
                  <c:v>81.05</c:v>
                </c:pt>
                <c:pt idx="47">
                  <c:v>74.17</c:v>
                </c:pt>
                <c:pt idx="48">
                  <c:v>86.51</c:v>
                </c:pt>
                <c:pt idx="49">
                  <c:v>97.13</c:v>
                </c:pt>
                <c:pt idx="50">
                  <c:v>117.25</c:v>
                </c:pt>
                <c:pt idx="51">
                  <c:v>104.58</c:v>
                </c:pt>
                <c:pt idx="52">
                  <c:v>113.34</c:v>
                </c:pt>
                <c:pt idx="53">
                  <c:v>122.71</c:v>
                </c:pt>
                <c:pt idx="54">
                  <c:v>111.93</c:v>
                </c:pt>
                <c:pt idx="55">
                  <c:v>100.45</c:v>
                </c:pt>
                <c:pt idx="56">
                  <c:v>89.76</c:v>
                </c:pt>
                <c:pt idx="57">
                  <c:v>93.33</c:v>
                </c:pt>
                <c:pt idx="58">
                  <c:v>91.42</c:v>
                </c:pt>
                <c:pt idx="59">
                  <c:v>80.92</c:v>
                </c:pt>
                <c:pt idx="60">
                  <c:v>82.5</c:v>
                </c:pt>
                <c:pt idx="61">
                  <c:v>82.59</c:v>
                </c:pt>
                <c:pt idx="62">
                  <c:v>90.264599000000004</c:v>
                </c:pt>
                <c:pt idx="63">
                  <c:v>88.861602000000005</c:v>
                </c:pt>
                <c:pt idx="64">
                  <c:v>97.107056999999998</c:v>
                </c:pt>
                <c:pt idx="65">
                  <c:v>104.108182</c:v>
                </c:pt>
                <c:pt idx="66">
                  <c:v>102.409933</c:v>
                </c:pt>
                <c:pt idx="67">
                  <c:v>99.363017999999997</c:v>
                </c:pt>
                <c:pt idx="68">
                  <c:v>99.430950999999993</c:v>
                </c:pt>
                <c:pt idx="69">
                  <c:v>103.624768</c:v>
                </c:pt>
                <c:pt idx="70">
                  <c:v>103.351595</c:v>
                </c:pt>
                <c:pt idx="71">
                  <c:v>101.028825</c:v>
                </c:pt>
                <c:pt idx="72">
                  <c:v>103.766249</c:v>
                </c:pt>
                <c:pt idx="73">
                  <c:v>107.584841</c:v>
                </c:pt>
                <c:pt idx="74">
                  <c:v>114.460855</c:v>
                </c:pt>
                <c:pt idx="75">
                  <c:v>114.789129</c:v>
                </c:pt>
                <c:pt idx="76">
                  <c:v>122.912757</c:v>
                </c:pt>
                <c:pt idx="77">
                  <c:v>129.383861</c:v>
                </c:pt>
                <c:pt idx="78">
                  <c:v>127.680145</c:v>
                </c:pt>
                <c:pt idx="79">
                  <c:v>125.58757300000001</c:v>
                </c:pt>
                <c:pt idx="80">
                  <c:v>126.02405899999999</c:v>
                </c:pt>
                <c:pt idx="81">
                  <c:v>131.90733299999999</c:v>
                </c:pt>
                <c:pt idx="82">
                  <c:v>130.828596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E2E-440F-AD8E-62940F67BBB7}"/>
            </c:ext>
          </c:extLst>
        </c:ser>
        <c:ser>
          <c:idx val="2"/>
          <c:order val="2"/>
          <c:tx>
            <c:strRef>
              <c:f>Sheet4!$F$1</c:f>
              <c:strCache>
                <c:ptCount val="1"/>
                <c:pt idx="0">
                  <c:v>Prophet</c:v>
                </c:pt>
              </c:strCache>
            </c:strRef>
          </c:tx>
          <c:spPr>
            <a:ln w="28575" cap="rnd">
              <a:solidFill>
                <a:srgbClr val="FF5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5050"/>
              </a:solidFill>
              <a:ln w="9525">
                <a:solidFill>
                  <a:srgbClr val="FF5050"/>
                </a:solidFill>
              </a:ln>
              <a:effectLst/>
            </c:spPr>
          </c:marker>
          <c:cat>
            <c:numRef>
              <c:f>Sheet4!$C$218:$C$300</c:f>
              <c:numCache>
                <c:formatCode>[$-409]mmm\-yy;@</c:formatCode>
                <c:ptCount val="83"/>
                <c:pt idx="0">
                  <c:v>43101</c:v>
                </c:pt>
                <c:pt idx="1">
                  <c:v>43132</c:v>
                </c:pt>
                <c:pt idx="2">
                  <c:v>43160</c:v>
                </c:pt>
                <c:pt idx="3">
                  <c:v>43191</c:v>
                </c:pt>
                <c:pt idx="4">
                  <c:v>43221</c:v>
                </c:pt>
                <c:pt idx="5">
                  <c:v>43252</c:v>
                </c:pt>
                <c:pt idx="6">
                  <c:v>43282</c:v>
                </c:pt>
                <c:pt idx="7">
                  <c:v>43313</c:v>
                </c:pt>
                <c:pt idx="8">
                  <c:v>43344</c:v>
                </c:pt>
                <c:pt idx="9">
                  <c:v>43374</c:v>
                </c:pt>
                <c:pt idx="10">
                  <c:v>43405</c:v>
                </c:pt>
                <c:pt idx="11">
                  <c:v>43435</c:v>
                </c:pt>
                <c:pt idx="12">
                  <c:v>43466</c:v>
                </c:pt>
                <c:pt idx="13">
                  <c:v>43497</c:v>
                </c:pt>
                <c:pt idx="14">
                  <c:v>43525</c:v>
                </c:pt>
                <c:pt idx="15">
                  <c:v>43556</c:v>
                </c:pt>
                <c:pt idx="16">
                  <c:v>43586</c:v>
                </c:pt>
                <c:pt idx="17">
                  <c:v>43617</c:v>
                </c:pt>
                <c:pt idx="18">
                  <c:v>43647</c:v>
                </c:pt>
                <c:pt idx="19">
                  <c:v>43678</c:v>
                </c:pt>
                <c:pt idx="20">
                  <c:v>43709</c:v>
                </c:pt>
                <c:pt idx="21">
                  <c:v>43739</c:v>
                </c:pt>
                <c:pt idx="22">
                  <c:v>43770</c:v>
                </c:pt>
                <c:pt idx="23">
                  <c:v>43800</c:v>
                </c:pt>
                <c:pt idx="24">
                  <c:v>43831</c:v>
                </c:pt>
                <c:pt idx="25">
                  <c:v>43862</c:v>
                </c:pt>
                <c:pt idx="26">
                  <c:v>43891</c:v>
                </c:pt>
                <c:pt idx="27">
                  <c:v>43922</c:v>
                </c:pt>
                <c:pt idx="28">
                  <c:v>43952</c:v>
                </c:pt>
                <c:pt idx="29">
                  <c:v>43983</c:v>
                </c:pt>
                <c:pt idx="30">
                  <c:v>44013</c:v>
                </c:pt>
                <c:pt idx="31">
                  <c:v>44044</c:v>
                </c:pt>
                <c:pt idx="32">
                  <c:v>44075</c:v>
                </c:pt>
                <c:pt idx="33">
                  <c:v>44105</c:v>
                </c:pt>
                <c:pt idx="34">
                  <c:v>44136</c:v>
                </c:pt>
                <c:pt idx="35">
                  <c:v>44166</c:v>
                </c:pt>
                <c:pt idx="36">
                  <c:v>44197</c:v>
                </c:pt>
                <c:pt idx="37">
                  <c:v>44228</c:v>
                </c:pt>
                <c:pt idx="38">
                  <c:v>44256</c:v>
                </c:pt>
                <c:pt idx="39">
                  <c:v>44287</c:v>
                </c:pt>
                <c:pt idx="40">
                  <c:v>44317</c:v>
                </c:pt>
                <c:pt idx="41">
                  <c:v>44348</c:v>
                </c:pt>
                <c:pt idx="42">
                  <c:v>44378</c:v>
                </c:pt>
                <c:pt idx="43">
                  <c:v>44409</c:v>
                </c:pt>
                <c:pt idx="44">
                  <c:v>44440</c:v>
                </c:pt>
                <c:pt idx="45">
                  <c:v>44470</c:v>
                </c:pt>
                <c:pt idx="46">
                  <c:v>44501</c:v>
                </c:pt>
                <c:pt idx="47">
                  <c:v>44531</c:v>
                </c:pt>
                <c:pt idx="48">
                  <c:v>44562</c:v>
                </c:pt>
                <c:pt idx="49">
                  <c:v>44593</c:v>
                </c:pt>
                <c:pt idx="50">
                  <c:v>44621</c:v>
                </c:pt>
                <c:pt idx="51">
                  <c:v>44652</c:v>
                </c:pt>
                <c:pt idx="52">
                  <c:v>44682</c:v>
                </c:pt>
                <c:pt idx="53">
                  <c:v>44713</c:v>
                </c:pt>
                <c:pt idx="54">
                  <c:v>44743</c:v>
                </c:pt>
                <c:pt idx="55">
                  <c:v>44774</c:v>
                </c:pt>
                <c:pt idx="56">
                  <c:v>44805</c:v>
                </c:pt>
                <c:pt idx="57">
                  <c:v>44835</c:v>
                </c:pt>
                <c:pt idx="58">
                  <c:v>44866</c:v>
                </c:pt>
                <c:pt idx="59">
                  <c:v>44896</c:v>
                </c:pt>
                <c:pt idx="60">
                  <c:v>44927</c:v>
                </c:pt>
                <c:pt idx="61">
                  <c:v>44958</c:v>
                </c:pt>
                <c:pt idx="62">
                  <c:v>44986</c:v>
                </c:pt>
                <c:pt idx="63">
                  <c:v>45017</c:v>
                </c:pt>
                <c:pt idx="64">
                  <c:v>45047</c:v>
                </c:pt>
                <c:pt idx="65">
                  <c:v>45078</c:v>
                </c:pt>
                <c:pt idx="66">
                  <c:v>45108</c:v>
                </c:pt>
                <c:pt idx="67">
                  <c:v>45139</c:v>
                </c:pt>
                <c:pt idx="68">
                  <c:v>45170</c:v>
                </c:pt>
                <c:pt idx="69">
                  <c:v>45200</c:v>
                </c:pt>
                <c:pt idx="70">
                  <c:v>45231</c:v>
                </c:pt>
                <c:pt idx="71">
                  <c:v>45261</c:v>
                </c:pt>
                <c:pt idx="72">
                  <c:v>45292</c:v>
                </c:pt>
                <c:pt idx="73">
                  <c:v>45323</c:v>
                </c:pt>
                <c:pt idx="74">
                  <c:v>45352</c:v>
                </c:pt>
                <c:pt idx="75">
                  <c:v>45383</c:v>
                </c:pt>
                <c:pt idx="76">
                  <c:v>45413</c:v>
                </c:pt>
                <c:pt idx="77">
                  <c:v>45444</c:v>
                </c:pt>
                <c:pt idx="78">
                  <c:v>45474</c:v>
                </c:pt>
                <c:pt idx="79">
                  <c:v>45505</c:v>
                </c:pt>
                <c:pt idx="80">
                  <c:v>45536</c:v>
                </c:pt>
                <c:pt idx="81">
                  <c:v>45566</c:v>
                </c:pt>
                <c:pt idx="82">
                  <c:v>45597</c:v>
                </c:pt>
              </c:numCache>
            </c:numRef>
          </c:cat>
          <c:val>
            <c:numRef>
              <c:f>Sheet4!$F$218:$F$300</c:f>
              <c:numCache>
                <c:formatCode>0.00</c:formatCode>
                <c:ptCount val="83"/>
                <c:pt idx="0">
                  <c:v>69.08</c:v>
                </c:pt>
                <c:pt idx="1">
                  <c:v>65.319999999999993</c:v>
                </c:pt>
                <c:pt idx="2">
                  <c:v>66.02</c:v>
                </c:pt>
                <c:pt idx="3">
                  <c:v>72.11</c:v>
                </c:pt>
                <c:pt idx="4">
                  <c:v>76.98</c:v>
                </c:pt>
                <c:pt idx="5">
                  <c:v>74.41</c:v>
                </c:pt>
                <c:pt idx="6">
                  <c:v>74.25</c:v>
                </c:pt>
                <c:pt idx="7">
                  <c:v>72.53</c:v>
                </c:pt>
                <c:pt idx="8">
                  <c:v>78.89</c:v>
                </c:pt>
                <c:pt idx="9">
                  <c:v>81.03</c:v>
                </c:pt>
                <c:pt idx="10">
                  <c:v>64.75</c:v>
                </c:pt>
                <c:pt idx="11">
                  <c:v>57.36</c:v>
                </c:pt>
                <c:pt idx="12">
                  <c:v>59.41</c:v>
                </c:pt>
                <c:pt idx="13">
                  <c:v>63.96</c:v>
                </c:pt>
                <c:pt idx="14">
                  <c:v>66.14</c:v>
                </c:pt>
                <c:pt idx="15">
                  <c:v>71.23</c:v>
                </c:pt>
                <c:pt idx="16">
                  <c:v>71.319999999999993</c:v>
                </c:pt>
                <c:pt idx="17">
                  <c:v>64.22</c:v>
                </c:pt>
                <c:pt idx="18">
                  <c:v>63.92</c:v>
                </c:pt>
                <c:pt idx="19">
                  <c:v>59.04</c:v>
                </c:pt>
                <c:pt idx="20">
                  <c:v>62.83</c:v>
                </c:pt>
                <c:pt idx="21">
                  <c:v>59.71</c:v>
                </c:pt>
                <c:pt idx="22">
                  <c:v>63.21</c:v>
                </c:pt>
                <c:pt idx="23">
                  <c:v>67.31</c:v>
                </c:pt>
                <c:pt idx="24">
                  <c:v>63.65</c:v>
                </c:pt>
                <c:pt idx="25">
                  <c:v>55.66</c:v>
                </c:pt>
                <c:pt idx="26">
                  <c:v>32.01</c:v>
                </c:pt>
                <c:pt idx="27">
                  <c:v>18.38</c:v>
                </c:pt>
                <c:pt idx="28">
                  <c:v>29.38</c:v>
                </c:pt>
                <c:pt idx="29">
                  <c:v>40.270000000000003</c:v>
                </c:pt>
                <c:pt idx="30">
                  <c:v>43.24</c:v>
                </c:pt>
                <c:pt idx="31">
                  <c:v>44.74</c:v>
                </c:pt>
                <c:pt idx="32">
                  <c:v>40.909999999999997</c:v>
                </c:pt>
                <c:pt idx="33">
                  <c:v>40.19</c:v>
                </c:pt>
                <c:pt idx="34">
                  <c:v>42.69</c:v>
                </c:pt>
                <c:pt idx="35">
                  <c:v>49.99</c:v>
                </c:pt>
                <c:pt idx="36">
                  <c:v>54.77</c:v>
                </c:pt>
                <c:pt idx="37">
                  <c:v>62.28</c:v>
                </c:pt>
                <c:pt idx="38">
                  <c:v>65.41</c:v>
                </c:pt>
                <c:pt idx="39">
                  <c:v>64.81</c:v>
                </c:pt>
                <c:pt idx="40">
                  <c:v>68.53</c:v>
                </c:pt>
                <c:pt idx="41">
                  <c:v>73.16</c:v>
                </c:pt>
                <c:pt idx="42">
                  <c:v>75.17</c:v>
                </c:pt>
                <c:pt idx="43">
                  <c:v>70.75</c:v>
                </c:pt>
                <c:pt idx="44">
                  <c:v>74.489999999999995</c:v>
                </c:pt>
                <c:pt idx="45">
                  <c:v>83.54</c:v>
                </c:pt>
                <c:pt idx="46">
                  <c:v>81.05</c:v>
                </c:pt>
                <c:pt idx="47">
                  <c:v>74.17</c:v>
                </c:pt>
                <c:pt idx="48">
                  <c:v>86.51</c:v>
                </c:pt>
                <c:pt idx="49">
                  <c:v>97.13</c:v>
                </c:pt>
                <c:pt idx="50">
                  <c:v>117.25</c:v>
                </c:pt>
                <c:pt idx="51">
                  <c:v>104.58</c:v>
                </c:pt>
                <c:pt idx="52">
                  <c:v>113.34</c:v>
                </c:pt>
                <c:pt idx="53">
                  <c:v>122.71</c:v>
                </c:pt>
                <c:pt idx="54">
                  <c:v>111.93</c:v>
                </c:pt>
                <c:pt idx="55">
                  <c:v>100.45</c:v>
                </c:pt>
                <c:pt idx="56">
                  <c:v>89.76</c:v>
                </c:pt>
                <c:pt idx="57">
                  <c:v>93.33</c:v>
                </c:pt>
                <c:pt idx="58">
                  <c:v>91.42</c:v>
                </c:pt>
                <c:pt idx="59">
                  <c:v>80.92</c:v>
                </c:pt>
                <c:pt idx="60">
                  <c:v>82.5</c:v>
                </c:pt>
                <c:pt idx="61">
                  <c:v>82.59</c:v>
                </c:pt>
                <c:pt idx="62">
                  <c:v>96.093254999999999</c:v>
                </c:pt>
                <c:pt idx="63">
                  <c:v>98.625523000000001</c:v>
                </c:pt>
                <c:pt idx="64">
                  <c:v>98.144086000000001</c:v>
                </c:pt>
                <c:pt idx="65">
                  <c:v>101.63605</c:v>
                </c:pt>
                <c:pt idx="66">
                  <c:v>105.059572</c:v>
                </c:pt>
                <c:pt idx="67">
                  <c:v>102.085931</c:v>
                </c:pt>
                <c:pt idx="68">
                  <c:v>105.664799</c:v>
                </c:pt>
                <c:pt idx="69">
                  <c:v>105.495363</c:v>
                </c:pt>
                <c:pt idx="70">
                  <c:v>107.838273</c:v>
                </c:pt>
                <c:pt idx="71">
                  <c:v>107.891216</c:v>
                </c:pt>
                <c:pt idx="72">
                  <c:v>105.53157</c:v>
                </c:pt>
                <c:pt idx="73">
                  <c:v>110.67000899999999</c:v>
                </c:pt>
                <c:pt idx="74">
                  <c:v>116.328639</c:v>
                </c:pt>
                <c:pt idx="75">
                  <c:v>117.84889800000001</c:v>
                </c:pt>
                <c:pt idx="76">
                  <c:v>125.311132</c:v>
                </c:pt>
                <c:pt idx="77">
                  <c:v>129.26995400000001</c:v>
                </c:pt>
                <c:pt idx="78">
                  <c:v>127.50952599999999</c:v>
                </c:pt>
                <c:pt idx="79">
                  <c:v>131.24971500000001</c:v>
                </c:pt>
                <c:pt idx="80">
                  <c:v>131.095631</c:v>
                </c:pt>
                <c:pt idx="81">
                  <c:v>134.403875</c:v>
                </c:pt>
                <c:pt idx="82">
                  <c:v>131.07828000000001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E2E-440F-AD8E-62940F67BBB7}"/>
            </c:ext>
          </c:extLst>
        </c:ser>
        <c:ser>
          <c:idx val="3"/>
          <c:order val="3"/>
          <c:tx>
            <c:strRef>
              <c:f>Sheet4!$G$1</c:f>
              <c:strCache>
                <c:ptCount val="1"/>
                <c:pt idx="0">
                  <c:v>Actuals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numRef>
              <c:f>Sheet4!$C$218:$C$300</c:f>
              <c:numCache>
                <c:formatCode>[$-409]mmm\-yy;@</c:formatCode>
                <c:ptCount val="83"/>
                <c:pt idx="0">
                  <c:v>43101</c:v>
                </c:pt>
                <c:pt idx="1">
                  <c:v>43132</c:v>
                </c:pt>
                <c:pt idx="2">
                  <c:v>43160</c:v>
                </c:pt>
                <c:pt idx="3">
                  <c:v>43191</c:v>
                </c:pt>
                <c:pt idx="4">
                  <c:v>43221</c:v>
                </c:pt>
                <c:pt idx="5">
                  <c:v>43252</c:v>
                </c:pt>
                <c:pt idx="6">
                  <c:v>43282</c:v>
                </c:pt>
                <c:pt idx="7">
                  <c:v>43313</c:v>
                </c:pt>
                <c:pt idx="8">
                  <c:v>43344</c:v>
                </c:pt>
                <c:pt idx="9">
                  <c:v>43374</c:v>
                </c:pt>
                <c:pt idx="10">
                  <c:v>43405</c:v>
                </c:pt>
                <c:pt idx="11">
                  <c:v>43435</c:v>
                </c:pt>
                <c:pt idx="12">
                  <c:v>43466</c:v>
                </c:pt>
                <c:pt idx="13">
                  <c:v>43497</c:v>
                </c:pt>
                <c:pt idx="14">
                  <c:v>43525</c:v>
                </c:pt>
                <c:pt idx="15">
                  <c:v>43556</c:v>
                </c:pt>
                <c:pt idx="16">
                  <c:v>43586</c:v>
                </c:pt>
                <c:pt idx="17">
                  <c:v>43617</c:v>
                </c:pt>
                <c:pt idx="18">
                  <c:v>43647</c:v>
                </c:pt>
                <c:pt idx="19">
                  <c:v>43678</c:v>
                </c:pt>
                <c:pt idx="20">
                  <c:v>43709</c:v>
                </c:pt>
                <c:pt idx="21">
                  <c:v>43739</c:v>
                </c:pt>
                <c:pt idx="22">
                  <c:v>43770</c:v>
                </c:pt>
                <c:pt idx="23">
                  <c:v>43800</c:v>
                </c:pt>
                <c:pt idx="24">
                  <c:v>43831</c:v>
                </c:pt>
                <c:pt idx="25">
                  <c:v>43862</c:v>
                </c:pt>
                <c:pt idx="26">
                  <c:v>43891</c:v>
                </c:pt>
                <c:pt idx="27">
                  <c:v>43922</c:v>
                </c:pt>
                <c:pt idx="28">
                  <c:v>43952</c:v>
                </c:pt>
                <c:pt idx="29">
                  <c:v>43983</c:v>
                </c:pt>
                <c:pt idx="30">
                  <c:v>44013</c:v>
                </c:pt>
                <c:pt idx="31">
                  <c:v>44044</c:v>
                </c:pt>
                <c:pt idx="32">
                  <c:v>44075</c:v>
                </c:pt>
                <c:pt idx="33">
                  <c:v>44105</c:v>
                </c:pt>
                <c:pt idx="34">
                  <c:v>44136</c:v>
                </c:pt>
                <c:pt idx="35">
                  <c:v>44166</c:v>
                </c:pt>
                <c:pt idx="36">
                  <c:v>44197</c:v>
                </c:pt>
                <c:pt idx="37">
                  <c:v>44228</c:v>
                </c:pt>
                <c:pt idx="38">
                  <c:v>44256</c:v>
                </c:pt>
                <c:pt idx="39">
                  <c:v>44287</c:v>
                </c:pt>
                <c:pt idx="40">
                  <c:v>44317</c:v>
                </c:pt>
                <c:pt idx="41">
                  <c:v>44348</c:v>
                </c:pt>
                <c:pt idx="42">
                  <c:v>44378</c:v>
                </c:pt>
                <c:pt idx="43">
                  <c:v>44409</c:v>
                </c:pt>
                <c:pt idx="44">
                  <c:v>44440</c:v>
                </c:pt>
                <c:pt idx="45">
                  <c:v>44470</c:v>
                </c:pt>
                <c:pt idx="46">
                  <c:v>44501</c:v>
                </c:pt>
                <c:pt idx="47">
                  <c:v>44531</c:v>
                </c:pt>
                <c:pt idx="48">
                  <c:v>44562</c:v>
                </c:pt>
                <c:pt idx="49">
                  <c:v>44593</c:v>
                </c:pt>
                <c:pt idx="50">
                  <c:v>44621</c:v>
                </c:pt>
                <c:pt idx="51">
                  <c:v>44652</c:v>
                </c:pt>
                <c:pt idx="52">
                  <c:v>44682</c:v>
                </c:pt>
                <c:pt idx="53">
                  <c:v>44713</c:v>
                </c:pt>
                <c:pt idx="54">
                  <c:v>44743</c:v>
                </c:pt>
                <c:pt idx="55">
                  <c:v>44774</c:v>
                </c:pt>
                <c:pt idx="56">
                  <c:v>44805</c:v>
                </c:pt>
                <c:pt idx="57">
                  <c:v>44835</c:v>
                </c:pt>
                <c:pt idx="58">
                  <c:v>44866</c:v>
                </c:pt>
                <c:pt idx="59">
                  <c:v>44896</c:v>
                </c:pt>
                <c:pt idx="60">
                  <c:v>44927</c:v>
                </c:pt>
                <c:pt idx="61">
                  <c:v>44958</c:v>
                </c:pt>
                <c:pt idx="62">
                  <c:v>44986</c:v>
                </c:pt>
                <c:pt idx="63">
                  <c:v>45017</c:v>
                </c:pt>
                <c:pt idx="64">
                  <c:v>45047</c:v>
                </c:pt>
                <c:pt idx="65">
                  <c:v>45078</c:v>
                </c:pt>
                <c:pt idx="66">
                  <c:v>45108</c:v>
                </c:pt>
                <c:pt idx="67">
                  <c:v>45139</c:v>
                </c:pt>
                <c:pt idx="68">
                  <c:v>45170</c:v>
                </c:pt>
                <c:pt idx="69">
                  <c:v>45200</c:v>
                </c:pt>
                <c:pt idx="70">
                  <c:v>45231</c:v>
                </c:pt>
                <c:pt idx="71">
                  <c:v>45261</c:v>
                </c:pt>
                <c:pt idx="72">
                  <c:v>45292</c:v>
                </c:pt>
                <c:pt idx="73">
                  <c:v>45323</c:v>
                </c:pt>
                <c:pt idx="74">
                  <c:v>45352</c:v>
                </c:pt>
                <c:pt idx="75">
                  <c:v>45383</c:v>
                </c:pt>
                <c:pt idx="76">
                  <c:v>45413</c:v>
                </c:pt>
                <c:pt idx="77">
                  <c:v>45444</c:v>
                </c:pt>
                <c:pt idx="78">
                  <c:v>45474</c:v>
                </c:pt>
                <c:pt idx="79">
                  <c:v>45505</c:v>
                </c:pt>
                <c:pt idx="80">
                  <c:v>45536</c:v>
                </c:pt>
                <c:pt idx="81">
                  <c:v>45566</c:v>
                </c:pt>
                <c:pt idx="82">
                  <c:v>45597</c:v>
                </c:pt>
              </c:numCache>
            </c:numRef>
          </c:cat>
          <c:val>
            <c:numRef>
              <c:f>Sheet4!$G$218:$G$300</c:f>
              <c:numCache>
                <c:formatCode>0.00</c:formatCode>
                <c:ptCount val="83"/>
                <c:pt idx="0">
                  <c:v>69.08</c:v>
                </c:pt>
                <c:pt idx="1">
                  <c:v>65.319999999999993</c:v>
                </c:pt>
                <c:pt idx="2">
                  <c:v>66.02</c:v>
                </c:pt>
                <c:pt idx="3">
                  <c:v>72.11</c:v>
                </c:pt>
                <c:pt idx="4">
                  <c:v>76.98</c:v>
                </c:pt>
                <c:pt idx="5">
                  <c:v>74.41</c:v>
                </c:pt>
                <c:pt idx="6">
                  <c:v>74.25</c:v>
                </c:pt>
                <c:pt idx="7">
                  <c:v>72.53</c:v>
                </c:pt>
                <c:pt idx="8">
                  <c:v>78.89</c:v>
                </c:pt>
                <c:pt idx="9">
                  <c:v>81.03</c:v>
                </c:pt>
                <c:pt idx="10">
                  <c:v>64.75</c:v>
                </c:pt>
                <c:pt idx="11">
                  <c:v>57.36</c:v>
                </c:pt>
                <c:pt idx="12">
                  <c:v>59.41</c:v>
                </c:pt>
                <c:pt idx="13">
                  <c:v>63.96</c:v>
                </c:pt>
                <c:pt idx="14">
                  <c:v>66.14</c:v>
                </c:pt>
                <c:pt idx="15">
                  <c:v>71.23</c:v>
                </c:pt>
                <c:pt idx="16">
                  <c:v>71.319999999999993</c:v>
                </c:pt>
                <c:pt idx="17">
                  <c:v>64.22</c:v>
                </c:pt>
                <c:pt idx="18">
                  <c:v>63.92</c:v>
                </c:pt>
                <c:pt idx="19">
                  <c:v>59.04</c:v>
                </c:pt>
                <c:pt idx="20">
                  <c:v>62.83</c:v>
                </c:pt>
                <c:pt idx="21">
                  <c:v>59.71</c:v>
                </c:pt>
                <c:pt idx="22">
                  <c:v>63.21</c:v>
                </c:pt>
                <c:pt idx="23">
                  <c:v>67.31</c:v>
                </c:pt>
                <c:pt idx="24">
                  <c:v>63.65</c:v>
                </c:pt>
                <c:pt idx="25">
                  <c:v>55.66</c:v>
                </c:pt>
                <c:pt idx="26">
                  <c:v>32.01</c:v>
                </c:pt>
                <c:pt idx="27">
                  <c:v>18.38</c:v>
                </c:pt>
                <c:pt idx="28">
                  <c:v>29.38</c:v>
                </c:pt>
                <c:pt idx="29">
                  <c:v>40.270000000000003</c:v>
                </c:pt>
                <c:pt idx="30">
                  <c:v>43.24</c:v>
                </c:pt>
                <c:pt idx="31">
                  <c:v>44.74</c:v>
                </c:pt>
                <c:pt idx="32">
                  <c:v>40.909999999999997</c:v>
                </c:pt>
                <c:pt idx="33">
                  <c:v>40.19</c:v>
                </c:pt>
                <c:pt idx="34">
                  <c:v>42.69</c:v>
                </c:pt>
                <c:pt idx="35">
                  <c:v>49.99</c:v>
                </c:pt>
                <c:pt idx="36">
                  <c:v>54.77</c:v>
                </c:pt>
                <c:pt idx="37">
                  <c:v>62.28</c:v>
                </c:pt>
                <c:pt idx="38">
                  <c:v>65.41</c:v>
                </c:pt>
                <c:pt idx="39">
                  <c:v>64.81</c:v>
                </c:pt>
                <c:pt idx="40">
                  <c:v>68.53</c:v>
                </c:pt>
                <c:pt idx="41">
                  <c:v>73.16</c:v>
                </c:pt>
                <c:pt idx="42">
                  <c:v>75.17</c:v>
                </c:pt>
                <c:pt idx="43">
                  <c:v>70.75</c:v>
                </c:pt>
                <c:pt idx="44">
                  <c:v>74.489999999999995</c:v>
                </c:pt>
                <c:pt idx="45">
                  <c:v>83.54</c:v>
                </c:pt>
                <c:pt idx="46">
                  <c:v>81.05</c:v>
                </c:pt>
                <c:pt idx="47">
                  <c:v>74.17</c:v>
                </c:pt>
                <c:pt idx="48">
                  <c:v>86.51</c:v>
                </c:pt>
                <c:pt idx="49">
                  <c:v>97.13</c:v>
                </c:pt>
                <c:pt idx="50">
                  <c:v>117.25</c:v>
                </c:pt>
                <c:pt idx="51">
                  <c:v>104.58</c:v>
                </c:pt>
                <c:pt idx="52">
                  <c:v>113.34</c:v>
                </c:pt>
                <c:pt idx="53">
                  <c:v>122.71</c:v>
                </c:pt>
                <c:pt idx="54">
                  <c:v>111.93</c:v>
                </c:pt>
                <c:pt idx="55">
                  <c:v>100.45</c:v>
                </c:pt>
                <c:pt idx="56">
                  <c:v>89.76</c:v>
                </c:pt>
                <c:pt idx="57">
                  <c:v>93.33</c:v>
                </c:pt>
                <c:pt idx="58">
                  <c:v>91.42</c:v>
                </c:pt>
                <c:pt idx="59">
                  <c:v>80.92</c:v>
                </c:pt>
                <c:pt idx="60">
                  <c:v>82.5</c:v>
                </c:pt>
                <c:pt idx="61">
                  <c:v>82.59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E2E-440F-AD8E-62940F67BB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35176024"/>
        <c:axId val="735173400"/>
      </c:lineChart>
      <c:lineChart>
        <c:grouping val="standard"/>
        <c:varyColors val="0"/>
        <c:ser>
          <c:idx val="4"/>
          <c:order val="4"/>
          <c:tx>
            <c:strRef>
              <c:f>Sheet4!$H$1</c:f>
              <c:strCache>
                <c:ptCount val="1"/>
                <c:pt idx="0">
                  <c:v>PCE</c:v>
                </c:pt>
              </c:strCache>
            </c:strRef>
          </c:tx>
          <c:spPr>
            <a:ln w="28575" cap="rnd">
              <a:solidFill>
                <a:schemeClr val="accent5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  <a:prstDash val="sysDash"/>
              </a:ln>
              <a:effectLst/>
            </c:spPr>
          </c:marker>
          <c:cat>
            <c:numRef>
              <c:f>Sheet4!$C$218:$C$300</c:f>
              <c:numCache>
                <c:formatCode>[$-409]mmm\-yy;@</c:formatCode>
                <c:ptCount val="83"/>
                <c:pt idx="0">
                  <c:v>43101</c:v>
                </c:pt>
                <c:pt idx="1">
                  <c:v>43132</c:v>
                </c:pt>
                <c:pt idx="2">
                  <c:v>43160</c:v>
                </c:pt>
                <c:pt idx="3">
                  <c:v>43191</c:v>
                </c:pt>
                <c:pt idx="4">
                  <c:v>43221</c:v>
                </c:pt>
                <c:pt idx="5">
                  <c:v>43252</c:v>
                </c:pt>
                <c:pt idx="6">
                  <c:v>43282</c:v>
                </c:pt>
                <c:pt idx="7">
                  <c:v>43313</c:v>
                </c:pt>
                <c:pt idx="8">
                  <c:v>43344</c:v>
                </c:pt>
                <c:pt idx="9">
                  <c:v>43374</c:v>
                </c:pt>
                <c:pt idx="10">
                  <c:v>43405</c:v>
                </c:pt>
                <c:pt idx="11">
                  <c:v>43435</c:v>
                </c:pt>
                <c:pt idx="12">
                  <c:v>43466</c:v>
                </c:pt>
                <c:pt idx="13">
                  <c:v>43497</c:v>
                </c:pt>
                <c:pt idx="14">
                  <c:v>43525</c:v>
                </c:pt>
                <c:pt idx="15">
                  <c:v>43556</c:v>
                </c:pt>
                <c:pt idx="16">
                  <c:v>43586</c:v>
                </c:pt>
                <c:pt idx="17">
                  <c:v>43617</c:v>
                </c:pt>
                <c:pt idx="18">
                  <c:v>43647</c:v>
                </c:pt>
                <c:pt idx="19">
                  <c:v>43678</c:v>
                </c:pt>
                <c:pt idx="20">
                  <c:v>43709</c:v>
                </c:pt>
                <c:pt idx="21">
                  <c:v>43739</c:v>
                </c:pt>
                <c:pt idx="22">
                  <c:v>43770</c:v>
                </c:pt>
                <c:pt idx="23">
                  <c:v>43800</c:v>
                </c:pt>
                <c:pt idx="24">
                  <c:v>43831</c:v>
                </c:pt>
                <c:pt idx="25">
                  <c:v>43862</c:v>
                </c:pt>
                <c:pt idx="26">
                  <c:v>43891</c:v>
                </c:pt>
                <c:pt idx="27">
                  <c:v>43922</c:v>
                </c:pt>
                <c:pt idx="28">
                  <c:v>43952</c:v>
                </c:pt>
                <c:pt idx="29">
                  <c:v>43983</c:v>
                </c:pt>
                <c:pt idx="30">
                  <c:v>44013</c:v>
                </c:pt>
                <c:pt idx="31">
                  <c:v>44044</c:v>
                </c:pt>
                <c:pt idx="32">
                  <c:v>44075</c:v>
                </c:pt>
                <c:pt idx="33">
                  <c:v>44105</c:v>
                </c:pt>
                <c:pt idx="34">
                  <c:v>44136</c:v>
                </c:pt>
                <c:pt idx="35">
                  <c:v>44166</c:v>
                </c:pt>
                <c:pt idx="36">
                  <c:v>44197</c:v>
                </c:pt>
                <c:pt idx="37">
                  <c:v>44228</c:v>
                </c:pt>
                <c:pt idx="38">
                  <c:v>44256</c:v>
                </c:pt>
                <c:pt idx="39">
                  <c:v>44287</c:v>
                </c:pt>
                <c:pt idx="40">
                  <c:v>44317</c:v>
                </c:pt>
                <c:pt idx="41">
                  <c:v>44348</c:v>
                </c:pt>
                <c:pt idx="42">
                  <c:v>44378</c:v>
                </c:pt>
                <c:pt idx="43">
                  <c:v>44409</c:v>
                </c:pt>
                <c:pt idx="44">
                  <c:v>44440</c:v>
                </c:pt>
                <c:pt idx="45">
                  <c:v>44470</c:v>
                </c:pt>
                <c:pt idx="46">
                  <c:v>44501</c:v>
                </c:pt>
                <c:pt idx="47">
                  <c:v>44531</c:v>
                </c:pt>
                <c:pt idx="48">
                  <c:v>44562</c:v>
                </c:pt>
                <c:pt idx="49">
                  <c:v>44593</c:v>
                </c:pt>
                <c:pt idx="50">
                  <c:v>44621</c:v>
                </c:pt>
                <c:pt idx="51">
                  <c:v>44652</c:v>
                </c:pt>
                <c:pt idx="52">
                  <c:v>44682</c:v>
                </c:pt>
                <c:pt idx="53">
                  <c:v>44713</c:v>
                </c:pt>
                <c:pt idx="54">
                  <c:v>44743</c:v>
                </c:pt>
                <c:pt idx="55">
                  <c:v>44774</c:v>
                </c:pt>
                <c:pt idx="56">
                  <c:v>44805</c:v>
                </c:pt>
                <c:pt idx="57">
                  <c:v>44835</c:v>
                </c:pt>
                <c:pt idx="58">
                  <c:v>44866</c:v>
                </c:pt>
                <c:pt idx="59">
                  <c:v>44896</c:v>
                </c:pt>
                <c:pt idx="60">
                  <c:v>44927</c:v>
                </c:pt>
                <c:pt idx="61">
                  <c:v>44958</c:v>
                </c:pt>
                <c:pt idx="62">
                  <c:v>44986</c:v>
                </c:pt>
                <c:pt idx="63">
                  <c:v>45017</c:v>
                </c:pt>
                <c:pt idx="64">
                  <c:v>45047</c:v>
                </c:pt>
                <c:pt idx="65">
                  <c:v>45078</c:v>
                </c:pt>
                <c:pt idx="66">
                  <c:v>45108</c:v>
                </c:pt>
                <c:pt idx="67">
                  <c:v>45139</c:v>
                </c:pt>
                <c:pt idx="68">
                  <c:v>45170</c:v>
                </c:pt>
                <c:pt idx="69">
                  <c:v>45200</c:v>
                </c:pt>
                <c:pt idx="70">
                  <c:v>45231</c:v>
                </c:pt>
                <c:pt idx="71">
                  <c:v>45261</c:v>
                </c:pt>
                <c:pt idx="72">
                  <c:v>45292</c:v>
                </c:pt>
                <c:pt idx="73">
                  <c:v>45323</c:v>
                </c:pt>
                <c:pt idx="74">
                  <c:v>45352</c:v>
                </c:pt>
                <c:pt idx="75">
                  <c:v>45383</c:v>
                </c:pt>
                <c:pt idx="76">
                  <c:v>45413</c:v>
                </c:pt>
                <c:pt idx="77">
                  <c:v>45444</c:v>
                </c:pt>
                <c:pt idx="78">
                  <c:v>45474</c:v>
                </c:pt>
                <c:pt idx="79">
                  <c:v>45505</c:v>
                </c:pt>
                <c:pt idx="80">
                  <c:v>45536</c:v>
                </c:pt>
                <c:pt idx="81">
                  <c:v>45566</c:v>
                </c:pt>
                <c:pt idx="82">
                  <c:v>45597</c:v>
                </c:pt>
              </c:numCache>
            </c:numRef>
          </c:cat>
          <c:val>
            <c:numRef>
              <c:f>Sheet4!$H$218:$H$300</c:f>
              <c:numCache>
                <c:formatCode>_(* #,##0_);_(* \(#,##0\);_(* "-"??_);_(@_)</c:formatCode>
                <c:ptCount val="83"/>
                <c:pt idx="0">
                  <c:v>48408.783975000006</c:v>
                </c:pt>
                <c:pt idx="1">
                  <c:v>48966.345286000003</c:v>
                </c:pt>
                <c:pt idx="2">
                  <c:v>49035.510699999977</c:v>
                </c:pt>
                <c:pt idx="3">
                  <c:v>48688.101307000019</c:v>
                </c:pt>
                <c:pt idx="4">
                  <c:v>48489.589697000003</c:v>
                </c:pt>
                <c:pt idx="5">
                  <c:v>48154.894284999995</c:v>
                </c:pt>
                <c:pt idx="6">
                  <c:v>47687.850609999972</c:v>
                </c:pt>
                <c:pt idx="7">
                  <c:v>47374.417310000019</c:v>
                </c:pt>
                <c:pt idx="8">
                  <c:v>47246.779484999985</c:v>
                </c:pt>
                <c:pt idx="9">
                  <c:v>47221.441881000013</c:v>
                </c:pt>
                <c:pt idx="10">
                  <c:v>47252.075379000002</c:v>
                </c:pt>
                <c:pt idx="11">
                  <c:v>47466.213211999988</c:v>
                </c:pt>
                <c:pt idx="12">
                  <c:v>47813.279603999996</c:v>
                </c:pt>
                <c:pt idx="13">
                  <c:v>48082.38416899999</c:v>
                </c:pt>
                <c:pt idx="14">
                  <c:v>48296.240145999996</c:v>
                </c:pt>
                <c:pt idx="15">
                  <c:v>48431.95422500003</c:v>
                </c:pt>
                <c:pt idx="16">
                  <c:v>48582.460036000019</c:v>
                </c:pt>
                <c:pt idx="17">
                  <c:v>48640.397388999983</c:v>
                </c:pt>
                <c:pt idx="18">
                  <c:v>48562.855405999973</c:v>
                </c:pt>
                <c:pt idx="19">
                  <c:v>48590.861399999987</c:v>
                </c:pt>
                <c:pt idx="20">
                  <c:v>48641.596016000003</c:v>
                </c:pt>
                <c:pt idx="21">
                  <c:v>48965.534735000016</c:v>
                </c:pt>
                <c:pt idx="22">
                  <c:v>48872.724816000009</c:v>
                </c:pt>
                <c:pt idx="23">
                  <c:v>48422.249060999966</c:v>
                </c:pt>
                <c:pt idx="24">
                  <c:v>48352.761286999994</c:v>
                </c:pt>
                <c:pt idx="25">
                  <c:v>47443.223633000023</c:v>
                </c:pt>
                <c:pt idx="26">
                  <c:v>45820.207378999978</c:v>
                </c:pt>
                <c:pt idx="27">
                  <c:v>42594.738026000028</c:v>
                </c:pt>
                <c:pt idx="28">
                  <c:v>41562.474433999996</c:v>
                </c:pt>
                <c:pt idx="29">
                  <c:v>42622.112289000019</c:v>
                </c:pt>
                <c:pt idx="30">
                  <c:v>45915.564095000023</c:v>
                </c:pt>
                <c:pt idx="31">
                  <c:v>47536.400520999981</c:v>
                </c:pt>
                <c:pt idx="32">
                  <c:v>48374.798853999986</c:v>
                </c:pt>
                <c:pt idx="33">
                  <c:v>48008.629834000007</c:v>
                </c:pt>
                <c:pt idx="34">
                  <c:v>48541.964284999965</c:v>
                </c:pt>
                <c:pt idx="35">
                  <c:v>49145.921731000009</c:v>
                </c:pt>
                <c:pt idx="36">
                  <c:v>49569.319807999993</c:v>
                </c:pt>
                <c:pt idx="37">
                  <c:v>50196.891616999965</c:v>
                </c:pt>
                <c:pt idx="38">
                  <c:v>50808.942762999992</c:v>
                </c:pt>
                <c:pt idx="39">
                  <c:v>51210.129038999985</c:v>
                </c:pt>
                <c:pt idx="40">
                  <c:v>51775.307332999982</c:v>
                </c:pt>
                <c:pt idx="41">
                  <c:v>52246.636368000014</c:v>
                </c:pt>
                <c:pt idx="42">
                  <c:v>52461.441586000001</c:v>
                </c:pt>
                <c:pt idx="43">
                  <c:v>52868.294286000004</c:v>
                </c:pt>
                <c:pt idx="44">
                  <c:v>53218.551495999985</c:v>
                </c:pt>
                <c:pt idx="45">
                  <c:v>53385.319908000012</c:v>
                </c:pt>
                <c:pt idx="46">
                  <c:v>53696.702430999998</c:v>
                </c:pt>
                <c:pt idx="47">
                  <c:v>53973.97282800002</c:v>
                </c:pt>
                <c:pt idx="48">
                  <c:v>54110.59519499998</c:v>
                </c:pt>
                <c:pt idx="49">
                  <c:v>54365.11770699999</c:v>
                </c:pt>
                <c:pt idx="50">
                  <c:v>54600.673968999974</c:v>
                </c:pt>
                <c:pt idx="51">
                  <c:v>54898.503040000011</c:v>
                </c:pt>
                <c:pt idx="52">
                  <c:v>55022.438240999989</c:v>
                </c:pt>
                <c:pt idx="53">
                  <c:v>54904.890571000018</c:v>
                </c:pt>
                <c:pt idx="54">
                  <c:v>54505.300773000017</c:v>
                </c:pt>
                <c:pt idx="55">
                  <c:v>54335.399265</c:v>
                </c:pt>
                <c:pt idx="56">
                  <c:v>54284.821670000012</c:v>
                </c:pt>
                <c:pt idx="57">
                  <c:v>54117.228513000002</c:v>
                </c:pt>
                <c:pt idx="58">
                  <c:v>54263.377784999997</c:v>
                </c:pt>
                <c:pt idx="59">
                  <c:v>54749.23249300001</c:v>
                </c:pt>
                <c:pt idx="60">
                  <c:v>55454.199986000014</c:v>
                </c:pt>
                <c:pt idx="61">
                  <c:v>56035.048228999978</c:v>
                </c:pt>
                <c:pt idx="62">
                  <c:v>56497.842585999999</c:v>
                </c:pt>
                <c:pt idx="63">
                  <c:v>56652.181822999999</c:v>
                </c:pt>
                <c:pt idx="64">
                  <c:v>57057.765485999997</c:v>
                </c:pt>
                <c:pt idx="65">
                  <c:v>57447.91142599997</c:v>
                </c:pt>
                <c:pt idx="66">
                  <c:v>57665.527370000011</c:v>
                </c:pt>
                <c:pt idx="67">
                  <c:v>58041.728934000028</c:v>
                </c:pt>
                <c:pt idx="68">
                  <c:v>58400.83135900004</c:v>
                </c:pt>
                <c:pt idx="69">
                  <c:v>58569.986969000012</c:v>
                </c:pt>
                <c:pt idx="70">
                  <c:v>58930.903640000004</c:v>
                </c:pt>
                <c:pt idx="71">
                  <c:v>59313.152700999999</c:v>
                </c:pt>
                <c:pt idx="72">
                  <c:v>59544.389786000022</c:v>
                </c:pt>
                <c:pt idx="73">
                  <c:v>59939.044400999999</c:v>
                </c:pt>
                <c:pt idx="74">
                  <c:v>60341.31298800002</c:v>
                </c:pt>
                <c:pt idx="75">
                  <c:v>60559.114949999988</c:v>
                </c:pt>
                <c:pt idx="76">
                  <c:v>60974.074486000034</c:v>
                </c:pt>
                <c:pt idx="77">
                  <c:v>61411.032344000007</c:v>
                </c:pt>
                <c:pt idx="78">
                  <c:v>61732.330002999981</c:v>
                </c:pt>
                <c:pt idx="79">
                  <c:v>62149.055221999988</c:v>
                </c:pt>
                <c:pt idx="80">
                  <c:v>62496.57267999999</c:v>
                </c:pt>
                <c:pt idx="81">
                  <c:v>62780.442725000023</c:v>
                </c:pt>
                <c:pt idx="82">
                  <c:v>62978.420529999996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5E2E-440F-AD8E-62940F67BBB7}"/>
            </c:ext>
          </c:extLst>
        </c:ser>
        <c:ser>
          <c:idx val="5"/>
          <c:order val="5"/>
          <c:tx>
            <c:strRef>
              <c:f>Sheet4!$I$1</c:f>
              <c:strCache>
                <c:ptCount val="1"/>
                <c:pt idx="0">
                  <c:v>GDP</c:v>
                </c:pt>
              </c:strCache>
            </c:strRef>
          </c:tx>
          <c:spPr>
            <a:ln w="28575" cap="rnd">
              <a:solidFill>
                <a:schemeClr val="accent6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  <a:prstDash val="sysDot"/>
              </a:ln>
              <a:effectLst/>
            </c:spPr>
          </c:marker>
          <c:cat>
            <c:numRef>
              <c:f>Sheet4!$C$218:$C$300</c:f>
              <c:numCache>
                <c:formatCode>[$-409]mmm\-yy;@</c:formatCode>
                <c:ptCount val="83"/>
                <c:pt idx="0">
                  <c:v>43101</c:v>
                </c:pt>
                <c:pt idx="1">
                  <c:v>43132</c:v>
                </c:pt>
                <c:pt idx="2">
                  <c:v>43160</c:v>
                </c:pt>
                <c:pt idx="3">
                  <c:v>43191</c:v>
                </c:pt>
                <c:pt idx="4">
                  <c:v>43221</c:v>
                </c:pt>
                <c:pt idx="5">
                  <c:v>43252</c:v>
                </c:pt>
                <c:pt idx="6">
                  <c:v>43282</c:v>
                </c:pt>
                <c:pt idx="7">
                  <c:v>43313</c:v>
                </c:pt>
                <c:pt idx="8">
                  <c:v>43344</c:v>
                </c:pt>
                <c:pt idx="9">
                  <c:v>43374</c:v>
                </c:pt>
                <c:pt idx="10">
                  <c:v>43405</c:v>
                </c:pt>
                <c:pt idx="11">
                  <c:v>43435</c:v>
                </c:pt>
                <c:pt idx="12">
                  <c:v>43466</c:v>
                </c:pt>
                <c:pt idx="13">
                  <c:v>43497</c:v>
                </c:pt>
                <c:pt idx="14">
                  <c:v>43525</c:v>
                </c:pt>
                <c:pt idx="15">
                  <c:v>43556</c:v>
                </c:pt>
                <c:pt idx="16">
                  <c:v>43586</c:v>
                </c:pt>
                <c:pt idx="17">
                  <c:v>43617</c:v>
                </c:pt>
                <c:pt idx="18">
                  <c:v>43647</c:v>
                </c:pt>
                <c:pt idx="19">
                  <c:v>43678</c:v>
                </c:pt>
                <c:pt idx="20">
                  <c:v>43709</c:v>
                </c:pt>
                <c:pt idx="21">
                  <c:v>43739</c:v>
                </c:pt>
                <c:pt idx="22">
                  <c:v>43770</c:v>
                </c:pt>
                <c:pt idx="23">
                  <c:v>43800</c:v>
                </c:pt>
                <c:pt idx="24">
                  <c:v>43831</c:v>
                </c:pt>
                <c:pt idx="25">
                  <c:v>43862</c:v>
                </c:pt>
                <c:pt idx="26">
                  <c:v>43891</c:v>
                </c:pt>
                <c:pt idx="27">
                  <c:v>43922</c:v>
                </c:pt>
                <c:pt idx="28">
                  <c:v>43952</c:v>
                </c:pt>
                <c:pt idx="29">
                  <c:v>43983</c:v>
                </c:pt>
                <c:pt idx="30">
                  <c:v>44013</c:v>
                </c:pt>
                <c:pt idx="31">
                  <c:v>44044</c:v>
                </c:pt>
                <c:pt idx="32">
                  <c:v>44075</c:v>
                </c:pt>
                <c:pt idx="33">
                  <c:v>44105</c:v>
                </c:pt>
                <c:pt idx="34">
                  <c:v>44136</c:v>
                </c:pt>
                <c:pt idx="35">
                  <c:v>44166</c:v>
                </c:pt>
                <c:pt idx="36">
                  <c:v>44197</c:v>
                </c:pt>
                <c:pt idx="37">
                  <c:v>44228</c:v>
                </c:pt>
                <c:pt idx="38">
                  <c:v>44256</c:v>
                </c:pt>
                <c:pt idx="39">
                  <c:v>44287</c:v>
                </c:pt>
                <c:pt idx="40">
                  <c:v>44317</c:v>
                </c:pt>
                <c:pt idx="41">
                  <c:v>44348</c:v>
                </c:pt>
                <c:pt idx="42">
                  <c:v>44378</c:v>
                </c:pt>
                <c:pt idx="43">
                  <c:v>44409</c:v>
                </c:pt>
                <c:pt idx="44">
                  <c:v>44440</c:v>
                </c:pt>
                <c:pt idx="45">
                  <c:v>44470</c:v>
                </c:pt>
                <c:pt idx="46">
                  <c:v>44501</c:v>
                </c:pt>
                <c:pt idx="47">
                  <c:v>44531</c:v>
                </c:pt>
                <c:pt idx="48">
                  <c:v>44562</c:v>
                </c:pt>
                <c:pt idx="49">
                  <c:v>44593</c:v>
                </c:pt>
                <c:pt idx="50">
                  <c:v>44621</c:v>
                </c:pt>
                <c:pt idx="51">
                  <c:v>44652</c:v>
                </c:pt>
                <c:pt idx="52">
                  <c:v>44682</c:v>
                </c:pt>
                <c:pt idx="53">
                  <c:v>44713</c:v>
                </c:pt>
                <c:pt idx="54">
                  <c:v>44743</c:v>
                </c:pt>
                <c:pt idx="55">
                  <c:v>44774</c:v>
                </c:pt>
                <c:pt idx="56">
                  <c:v>44805</c:v>
                </c:pt>
                <c:pt idx="57">
                  <c:v>44835</c:v>
                </c:pt>
                <c:pt idx="58">
                  <c:v>44866</c:v>
                </c:pt>
                <c:pt idx="59">
                  <c:v>44896</c:v>
                </c:pt>
                <c:pt idx="60">
                  <c:v>44927</c:v>
                </c:pt>
                <c:pt idx="61">
                  <c:v>44958</c:v>
                </c:pt>
                <c:pt idx="62">
                  <c:v>44986</c:v>
                </c:pt>
                <c:pt idx="63">
                  <c:v>45017</c:v>
                </c:pt>
                <c:pt idx="64">
                  <c:v>45047</c:v>
                </c:pt>
                <c:pt idx="65">
                  <c:v>45078</c:v>
                </c:pt>
                <c:pt idx="66">
                  <c:v>45108</c:v>
                </c:pt>
                <c:pt idx="67">
                  <c:v>45139</c:v>
                </c:pt>
                <c:pt idx="68">
                  <c:v>45170</c:v>
                </c:pt>
                <c:pt idx="69">
                  <c:v>45200</c:v>
                </c:pt>
                <c:pt idx="70">
                  <c:v>45231</c:v>
                </c:pt>
                <c:pt idx="71">
                  <c:v>45261</c:v>
                </c:pt>
                <c:pt idx="72">
                  <c:v>45292</c:v>
                </c:pt>
                <c:pt idx="73">
                  <c:v>45323</c:v>
                </c:pt>
                <c:pt idx="74">
                  <c:v>45352</c:v>
                </c:pt>
                <c:pt idx="75">
                  <c:v>45383</c:v>
                </c:pt>
                <c:pt idx="76">
                  <c:v>45413</c:v>
                </c:pt>
                <c:pt idx="77">
                  <c:v>45444</c:v>
                </c:pt>
                <c:pt idx="78">
                  <c:v>45474</c:v>
                </c:pt>
                <c:pt idx="79">
                  <c:v>45505</c:v>
                </c:pt>
                <c:pt idx="80">
                  <c:v>45536</c:v>
                </c:pt>
                <c:pt idx="81">
                  <c:v>45566</c:v>
                </c:pt>
                <c:pt idx="82">
                  <c:v>45597</c:v>
                </c:pt>
              </c:numCache>
            </c:numRef>
          </c:cat>
          <c:val>
            <c:numRef>
              <c:f>Sheet4!$I$218:$I$300</c:f>
              <c:numCache>
                <c:formatCode>_(* #,##0_);_(* \(#,##0\);_(* "-"??_);_(@_)</c:formatCode>
                <c:ptCount val="83"/>
                <c:pt idx="0">
                  <c:v>87104.140896000026</c:v>
                </c:pt>
                <c:pt idx="1">
                  <c:v>88210.12142299996</c:v>
                </c:pt>
                <c:pt idx="2">
                  <c:v>88454.993401000014</c:v>
                </c:pt>
                <c:pt idx="3">
                  <c:v>88009.407325999957</c:v>
                </c:pt>
                <c:pt idx="4">
                  <c:v>87727.416394000029</c:v>
                </c:pt>
                <c:pt idx="5">
                  <c:v>87077.301078000062</c:v>
                </c:pt>
                <c:pt idx="6">
                  <c:v>86055.732982000045</c:v>
                </c:pt>
                <c:pt idx="7">
                  <c:v>85408.215312999964</c:v>
                </c:pt>
                <c:pt idx="8">
                  <c:v>85135.135314000057</c:v>
                </c:pt>
                <c:pt idx="9">
                  <c:v>85080.472278999951</c:v>
                </c:pt>
                <c:pt idx="10">
                  <c:v>85123.307005999959</c:v>
                </c:pt>
                <c:pt idx="11">
                  <c:v>85528.947899000021</c:v>
                </c:pt>
                <c:pt idx="12">
                  <c:v>86232.068498999986</c:v>
                </c:pt>
                <c:pt idx="13">
                  <c:v>86731.126820000034</c:v>
                </c:pt>
                <c:pt idx="14">
                  <c:v>87085.480168999944</c:v>
                </c:pt>
                <c:pt idx="15">
                  <c:v>87275.427221000034</c:v>
                </c:pt>
                <c:pt idx="16">
                  <c:v>87491.555957999997</c:v>
                </c:pt>
                <c:pt idx="17">
                  <c:v>87530.390471000064</c:v>
                </c:pt>
                <c:pt idx="18">
                  <c:v>87310.936425000022</c:v>
                </c:pt>
                <c:pt idx="19">
                  <c:v>87309.08822499997</c:v>
                </c:pt>
                <c:pt idx="20">
                  <c:v>87390.022493999946</c:v>
                </c:pt>
                <c:pt idx="21">
                  <c:v>87976.405560999905</c:v>
                </c:pt>
                <c:pt idx="22">
                  <c:v>87835.40048200007</c:v>
                </c:pt>
                <c:pt idx="23">
                  <c:v>87093.707095000049</c:v>
                </c:pt>
                <c:pt idx="24">
                  <c:v>86749.411618999977</c:v>
                </c:pt>
                <c:pt idx="25">
                  <c:v>85369.067305000048</c:v>
                </c:pt>
                <c:pt idx="26">
                  <c:v>83101.046996999969</c:v>
                </c:pt>
                <c:pt idx="27">
                  <c:v>78536.209797000032</c:v>
                </c:pt>
                <c:pt idx="28">
                  <c:v>77233.296897999942</c:v>
                </c:pt>
                <c:pt idx="29">
                  <c:v>79071.516514999923</c:v>
                </c:pt>
                <c:pt idx="30">
                  <c:v>84032.81101299997</c:v>
                </c:pt>
                <c:pt idx="31">
                  <c:v>86783.129829999903</c:v>
                </c:pt>
                <c:pt idx="32">
                  <c:v>88520.705834000022</c:v>
                </c:pt>
                <c:pt idx="33">
                  <c:v>88475.111498999933</c:v>
                </c:pt>
                <c:pt idx="34">
                  <c:v>89784.006820999974</c:v>
                </c:pt>
                <c:pt idx="35">
                  <c:v>91104.44573000005</c:v>
                </c:pt>
                <c:pt idx="36">
                  <c:v>92006.945190999963</c:v>
                </c:pt>
                <c:pt idx="37">
                  <c:v>93250.699481999982</c:v>
                </c:pt>
                <c:pt idx="38">
                  <c:v>94301.846273000076</c:v>
                </c:pt>
                <c:pt idx="39">
                  <c:v>94888.990459000022</c:v>
                </c:pt>
                <c:pt idx="40">
                  <c:v>95752.887889000063</c:v>
                </c:pt>
                <c:pt idx="41">
                  <c:v>96370.284543000074</c:v>
                </c:pt>
                <c:pt idx="42">
                  <c:v>96375.411987000014</c:v>
                </c:pt>
                <c:pt idx="43">
                  <c:v>96941.211796000018</c:v>
                </c:pt>
                <c:pt idx="44">
                  <c:v>97633.129844000039</c:v>
                </c:pt>
                <c:pt idx="45">
                  <c:v>98195.496232000078</c:v>
                </c:pt>
                <c:pt idx="46">
                  <c:v>98914.787144999966</c:v>
                </c:pt>
                <c:pt idx="47">
                  <c:v>99572.37412899996</c:v>
                </c:pt>
                <c:pt idx="48">
                  <c:v>100163.99155299994</c:v>
                </c:pt>
                <c:pt idx="49">
                  <c:v>100636.93187100005</c:v>
                </c:pt>
                <c:pt idx="50">
                  <c:v>100740.05864699995</c:v>
                </c:pt>
                <c:pt idx="51">
                  <c:v>100578.28353199999</c:v>
                </c:pt>
                <c:pt idx="52">
                  <c:v>100436.97581399998</c:v>
                </c:pt>
                <c:pt idx="53">
                  <c:v>100096.412396</c:v>
                </c:pt>
                <c:pt idx="54">
                  <c:v>99548.018406999938</c:v>
                </c:pt>
                <c:pt idx="55">
                  <c:v>99200.797652000052</c:v>
                </c:pt>
                <c:pt idx="56">
                  <c:v>99074.024766000104</c:v>
                </c:pt>
                <c:pt idx="57">
                  <c:v>98665.47439899997</c:v>
                </c:pt>
                <c:pt idx="58">
                  <c:v>99034.05091700003</c:v>
                </c:pt>
                <c:pt idx="59">
                  <c:v>99870.323251999987</c:v>
                </c:pt>
                <c:pt idx="60">
                  <c:v>101423.23470400003</c:v>
                </c:pt>
                <c:pt idx="61">
                  <c:v>102559.47640800006</c:v>
                </c:pt>
                <c:pt idx="62">
                  <c:v>103429.16021800003</c:v>
                </c:pt>
                <c:pt idx="63">
                  <c:v>103676.04422600004</c:v>
                </c:pt>
                <c:pt idx="64">
                  <c:v>104321.48573600003</c:v>
                </c:pt>
                <c:pt idx="65">
                  <c:v>105128.11580300004</c:v>
                </c:pt>
                <c:pt idx="66">
                  <c:v>105521.82964799996</c:v>
                </c:pt>
                <c:pt idx="67">
                  <c:v>106102.95467500002</c:v>
                </c:pt>
                <c:pt idx="68">
                  <c:v>106855.95956299995</c:v>
                </c:pt>
                <c:pt idx="69">
                  <c:v>107116.46749299999</c:v>
                </c:pt>
                <c:pt idx="70">
                  <c:v>107793.50137699998</c:v>
                </c:pt>
                <c:pt idx="71">
                  <c:v>108576.07937599995</c:v>
                </c:pt>
                <c:pt idx="72">
                  <c:v>109088.63877500004</c:v>
                </c:pt>
                <c:pt idx="73">
                  <c:v>109808.37362600002</c:v>
                </c:pt>
                <c:pt idx="74">
                  <c:v>110615.279732</c:v>
                </c:pt>
                <c:pt idx="75">
                  <c:v>111155.99067399997</c:v>
                </c:pt>
                <c:pt idx="76">
                  <c:v>111871.32842099995</c:v>
                </c:pt>
                <c:pt idx="77">
                  <c:v>112718.80626500002</c:v>
                </c:pt>
                <c:pt idx="78">
                  <c:v>113095.30165799997</c:v>
                </c:pt>
                <c:pt idx="79">
                  <c:v>113851.04380000003</c:v>
                </c:pt>
                <c:pt idx="80">
                  <c:v>114571.98554200004</c:v>
                </c:pt>
                <c:pt idx="81">
                  <c:v>115324.15075699997</c:v>
                </c:pt>
                <c:pt idx="82">
                  <c:v>115740.70752700001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E2E-440F-AD8E-62940F67BB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57444400"/>
        <c:axId val="957446368"/>
      </c:lineChart>
      <c:dateAx>
        <c:axId val="735176024"/>
        <c:scaling>
          <c:orientation val="minMax"/>
        </c:scaling>
        <c:delete val="0"/>
        <c:axPos val="b"/>
        <c:numFmt formatCode="[$-409]mmm\-yy;@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5173400"/>
        <c:crosses val="autoZero"/>
        <c:auto val="1"/>
        <c:lblOffset val="100"/>
        <c:baseTimeUnit val="months"/>
      </c:dateAx>
      <c:valAx>
        <c:axId val="735173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5176024"/>
        <c:crosses val="autoZero"/>
        <c:crossBetween val="between"/>
      </c:valAx>
      <c:valAx>
        <c:axId val="957446368"/>
        <c:scaling>
          <c:orientation val="minMax"/>
          <c:min val="40000"/>
        </c:scaling>
        <c:delete val="0"/>
        <c:axPos val="r"/>
        <c:numFmt formatCode="_(* #,##0_);_(* \(#,##0\);_(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7444400"/>
        <c:crosses val="max"/>
        <c:crossBetween val="between"/>
      </c:valAx>
      <c:dateAx>
        <c:axId val="957444400"/>
        <c:scaling>
          <c:orientation val="minMax"/>
        </c:scaling>
        <c:delete val="1"/>
        <c:axPos val="b"/>
        <c:numFmt formatCode="[$-409]mmm\-yy;@" sourceLinked="1"/>
        <c:majorTickMark val="out"/>
        <c:minorTickMark val="none"/>
        <c:tickLblPos val="nextTo"/>
        <c:crossAx val="957446368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0.70516</cdr:x>
      <cdr:y>0</cdr:y>
    </cdr:from>
    <cdr:to>
      <cdr:x>0.94422</cdr:x>
      <cdr:y>0.9375</cdr:y>
    </cdr:to>
    <cdr:sp macro="" textlink="">
      <cdr:nvSpPr>
        <cdr:cNvPr id="2" name="Rectangle 1">
          <a:extLst xmlns:a="http://schemas.openxmlformats.org/drawingml/2006/main">
            <a:ext uri="{FF2B5EF4-FFF2-40B4-BE49-F238E27FC236}">
              <a16:creationId xmlns:a16="http://schemas.microsoft.com/office/drawing/2014/main" id="{8008E442-E053-4CAD-2771-A408D7D08E71}"/>
            </a:ext>
          </a:extLst>
        </cdr:cNvPr>
        <cdr:cNvSpPr/>
      </cdr:nvSpPr>
      <cdr:spPr>
        <a:xfrm xmlns:a="http://schemas.openxmlformats.org/drawingml/2006/main">
          <a:off x="6372200" y="0"/>
          <a:ext cx="2160240" cy="432048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>
            <a:lumMod val="65000"/>
            <a:alpha val="29000"/>
          </a:schemeClr>
        </a:solidFill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2023-04-15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2023-04-15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2023-04-15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320407" y="2492896"/>
            <a:ext cx="4323601" cy="129197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2023-04-15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2023-04-15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25574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2023-04-15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5097710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2023-04-15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5097710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79512" y="25574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2023-04-15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927149" y="1990562"/>
            <a:ext cx="5289702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63EDD7B0-800D-73A5-912A-7147350E91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6491902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360" imgH="360" progId="TCLayout.ActiveDocument.1">
                  <p:embed/>
                </p:oleObj>
              </mc:Choice>
              <mc:Fallback>
                <p:oleObj name="think-cell Slide" r:id="rId9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2023-04-15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26FFBF-A44D-31AB-DB43-7D832F8F2E6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3971100" y="6705600"/>
            <a:ext cx="1230312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de-DE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Classified -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7" Type="http://schemas.microsoft.com/office/2007/relationships/hdphoto" Target="../media/hdphoto1.wdp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7" Type="http://schemas.microsoft.com/office/2007/relationships/hdphoto" Target="../media/hdphoto1.wdp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6" Type="http://schemas.openxmlformats.org/officeDocument/2006/relationships/image" Target="../media/image8.png"/><Relationship Id="rId5" Type="http://schemas.openxmlformats.org/officeDocument/2006/relationships/image" Target="../media/image13.png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7" Type="http://schemas.microsoft.com/office/2007/relationships/hdphoto" Target="../media/hdphoto1.wdp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6" Type="http://schemas.openxmlformats.org/officeDocument/2006/relationships/image" Target="../media/image8.png"/><Relationship Id="rId5" Type="http://schemas.openxmlformats.org/officeDocument/2006/relationships/chart" Target="../charts/chart2.xml"/><Relationship Id="rId4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7" Type="http://schemas.microsoft.com/office/2007/relationships/hdphoto" Target="../media/hdphoto1.wdp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7" Type="http://schemas.microsoft.com/office/2007/relationships/hdphoto" Target="../media/hdphoto1.wdp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7" Type="http://schemas.microsoft.com/office/2007/relationships/hdphoto" Target="../media/hdphoto1.wdp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Relationship Id="rId6" Type="http://schemas.openxmlformats.org/officeDocument/2006/relationships/image" Target="../media/image8.png"/><Relationship Id="rId5" Type="http://schemas.openxmlformats.org/officeDocument/2006/relationships/chart" Target="../charts/chart1.x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7" Type="http://schemas.microsoft.com/office/2007/relationships/hdphoto" Target="../media/hdphoto1.wdp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EFD09452-B4ED-77EE-B864-B2A5ACAF40E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5944670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35496" y="2122424"/>
            <a:ext cx="4968551" cy="1738624"/>
          </a:xfrm>
        </p:spPr>
        <p:txBody>
          <a:bodyPr vert="horz"/>
          <a:lstStyle/>
          <a:p>
            <a:r>
              <a:rPr lang="en-US" altLang="ko-KR" sz="4400" dirty="0">
                <a:latin typeface="Arial Black" panose="020B0A04020102020204" pitchFamily="34" charset="0"/>
              </a:rPr>
              <a:t>Brent Oil Price</a:t>
            </a:r>
            <a:r>
              <a:rPr lang="en-US" altLang="ko-KR" dirty="0">
                <a:latin typeface="Arial Black" panose="020B0A04020102020204" pitchFamily="34" charset="0"/>
              </a:rPr>
              <a:t> </a:t>
            </a:r>
            <a:r>
              <a:rPr lang="en-US" altLang="ko-KR" sz="4800" dirty="0">
                <a:solidFill>
                  <a:srgbClr val="D8453E"/>
                </a:solidFill>
                <a:latin typeface="Arial Black" panose="020B0A04020102020204" pitchFamily="34" charset="0"/>
              </a:rPr>
              <a:t>Forecasting</a:t>
            </a:r>
            <a:endParaRPr lang="ko-KR" altLang="en-US" b="1" dirty="0">
              <a:solidFill>
                <a:srgbClr val="D8453E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5283F21-88CE-2E27-85BC-DF2ACB92119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5283F21-88CE-2E27-85BC-DF2ACB9211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3568" y="-32204"/>
            <a:ext cx="6552728" cy="796908"/>
          </a:xfrm>
        </p:spPr>
        <p:txBody>
          <a:bodyPr vert="horz">
            <a:noAutofit/>
          </a:bodyPr>
          <a:lstStyle/>
          <a:p>
            <a:r>
              <a:rPr lang="en-US" altLang="ko-KR" sz="3200" b="1" dirty="0"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SARIMAX: Model Results</a:t>
            </a:r>
            <a:endParaRPr lang="ko-KR" altLang="en-US" sz="32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611560" y="1131182"/>
            <a:ext cx="8402525" cy="5097710"/>
          </a:xfrm>
        </p:spPr>
        <p:txBody>
          <a:bodyPr>
            <a:normAutofit/>
          </a:bodyPr>
          <a:lstStyle/>
          <a:p>
            <a:r>
              <a:rPr lang="en-US" altLang="ko-KR" sz="2800" i="0" dirty="0"/>
              <a:t>Forecast for next 20 months</a:t>
            </a:r>
          </a:p>
          <a:p>
            <a:endParaRPr lang="en-US" altLang="ko-KR" sz="2800" i="0" dirty="0"/>
          </a:p>
          <a:p>
            <a:endParaRPr lang="ko-KR" altLang="en-US" sz="2800" i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2C2629-826C-AB5B-507D-73D13C05C5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090" y="1916833"/>
            <a:ext cx="8974909" cy="3600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B41B1F-E69B-FE74-71A9-402D0B5D6A65}"/>
              </a:ext>
            </a:extLst>
          </p:cNvPr>
          <p:cNvSpPr txBox="1"/>
          <p:nvPr/>
        </p:nvSpPr>
        <p:spPr>
          <a:xfrm>
            <a:off x="6238645" y="1216230"/>
            <a:ext cx="27754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>
                <a:solidFill>
                  <a:srgbClr val="EE6F10"/>
                </a:solidFill>
              </a:rPr>
              <a:t>Forecasted Period: Mar’23 – Nov‘24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ED7921-55CE-9CA2-E2DD-C76A807B0A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519" b="97778" l="9717" r="89879">
                        <a14:foregroundMark x1="49393" y1="89259" x2="49393" y2="89259"/>
                        <a14:foregroundMark x1="52227" y1="92593" x2="52227" y2="92593"/>
                        <a14:foregroundMark x1="51012" y1="8519" x2="51012" y2="8519"/>
                        <a14:foregroundMark x1="57490" y1="43704" x2="57490" y2="43704"/>
                        <a14:foregroundMark x1="55061" y1="42593" x2="55061" y2="42593"/>
                        <a14:foregroundMark x1="55061" y1="42593" x2="55061" y2="42593"/>
                        <a14:foregroundMark x1="52227" y1="47407" x2="52227" y2="47407"/>
                        <a14:foregroundMark x1="55061" y1="51111" x2="55061" y2="51111"/>
                        <a14:foregroundMark x1="55061" y1="45185" x2="55061" y2="45185"/>
                        <a14:foregroundMark x1="42915" y1="41481" x2="42915" y2="41481"/>
                        <a14:foregroundMark x1="40081" y1="42593" x2="40081" y2="42593"/>
                        <a14:foregroundMark x1="37652" y1="41481" x2="37652" y2="41481"/>
                        <a14:foregroundMark x1="36032" y1="40370" x2="36032" y2="40370"/>
                        <a14:foregroundMark x1="34818" y1="38889" x2="34818" y2="38889"/>
                        <a14:foregroundMark x1="51012" y1="61111" x2="51012" y2="61111"/>
                        <a14:foregroundMark x1="45344" y1="57407" x2="45344" y2="57407"/>
                        <a14:foregroundMark x1="45344" y1="57407" x2="45344" y2="57407"/>
                        <a14:foregroundMark x1="68421" y1="40370" x2="68421" y2="40370"/>
                        <a14:foregroundMark x1="68421" y1="40370" x2="68421" y2="40370"/>
                        <a14:foregroundMark x1="68421" y1="42593" x2="68421" y2="42593"/>
                        <a14:foregroundMark x1="44130" y1="46296" x2="44130" y2="46296"/>
                        <a14:foregroundMark x1="34818" y1="38889" x2="34818" y2="38889"/>
                        <a14:foregroundMark x1="28340" y1="34074" x2="26721" y2="52593"/>
                        <a14:foregroundMark x1="58704" y1="38889" x2="49393" y2="64815"/>
                        <a14:foregroundMark x1="72065" y1="53704" x2="53441" y2="43704"/>
                        <a14:foregroundMark x1="77733" y1="42593" x2="61538" y2="46296"/>
                        <a14:foregroundMark x1="51012" y1="97778" x2="51012" y2="97778"/>
                        <a14:backgroundMark x1="14980" y1="14444" x2="14980" y2="14444"/>
                        <a14:backgroundMark x1="89474" y1="8519" x2="89474" y2="8519"/>
                        <a14:backgroundMark x1="89474" y1="12222" x2="89474" y2="12222"/>
                        <a14:backgroundMark x1="89474" y1="12222" x2="89474" y2="12222"/>
                        <a14:backgroundMark x1="84211" y1="10741" x2="92308" y2="15926"/>
                        <a14:backgroundMark x1="13360" y1="85556" x2="13360" y2="85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9618" y="6054225"/>
            <a:ext cx="774382" cy="80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534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5283F21-88CE-2E27-85BC-DF2ACB92119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171535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5283F21-88CE-2E27-85BC-DF2ACB9211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1560" y="-32204"/>
            <a:ext cx="6552728" cy="796908"/>
          </a:xfrm>
        </p:spPr>
        <p:txBody>
          <a:bodyPr vert="horz">
            <a:noAutofit/>
          </a:bodyPr>
          <a:lstStyle/>
          <a:p>
            <a:r>
              <a:rPr lang="en-US" altLang="ko-KR" sz="3200" b="1" dirty="0"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Prophet: Model Results</a:t>
            </a:r>
            <a:endParaRPr lang="ko-KR" altLang="en-US" sz="32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611560" y="1131182"/>
            <a:ext cx="8402525" cy="5097710"/>
          </a:xfrm>
        </p:spPr>
        <p:txBody>
          <a:bodyPr>
            <a:normAutofit/>
          </a:bodyPr>
          <a:lstStyle/>
          <a:p>
            <a:r>
              <a:rPr lang="en-US" altLang="ko-KR" sz="2800" i="0" dirty="0"/>
              <a:t>Forecast for next 20 months</a:t>
            </a:r>
          </a:p>
          <a:p>
            <a:endParaRPr lang="en-US" altLang="ko-KR" sz="2800" i="0" dirty="0"/>
          </a:p>
          <a:p>
            <a:endParaRPr lang="ko-KR" altLang="en-US" sz="2800" i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0311C0-8E2B-1C9D-EE3A-C24BB0DBCE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536" y="1783928"/>
            <a:ext cx="7812360" cy="44449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3F26D5-39D2-5B9E-D297-78AC6655EE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519" b="97778" l="9717" r="89879">
                        <a14:foregroundMark x1="49393" y1="89259" x2="49393" y2="89259"/>
                        <a14:foregroundMark x1="52227" y1="92593" x2="52227" y2="92593"/>
                        <a14:foregroundMark x1="51012" y1="8519" x2="51012" y2="8519"/>
                        <a14:foregroundMark x1="57490" y1="43704" x2="57490" y2="43704"/>
                        <a14:foregroundMark x1="55061" y1="42593" x2="55061" y2="42593"/>
                        <a14:foregroundMark x1="55061" y1="42593" x2="55061" y2="42593"/>
                        <a14:foregroundMark x1="52227" y1="47407" x2="52227" y2="47407"/>
                        <a14:foregroundMark x1="55061" y1="51111" x2="55061" y2="51111"/>
                        <a14:foregroundMark x1="55061" y1="45185" x2="55061" y2="45185"/>
                        <a14:foregroundMark x1="42915" y1="41481" x2="42915" y2="41481"/>
                        <a14:foregroundMark x1="40081" y1="42593" x2="40081" y2="42593"/>
                        <a14:foregroundMark x1="37652" y1="41481" x2="37652" y2="41481"/>
                        <a14:foregroundMark x1="36032" y1="40370" x2="36032" y2="40370"/>
                        <a14:foregroundMark x1="34818" y1="38889" x2="34818" y2="38889"/>
                        <a14:foregroundMark x1="51012" y1="61111" x2="51012" y2="61111"/>
                        <a14:foregroundMark x1="45344" y1="57407" x2="45344" y2="57407"/>
                        <a14:foregroundMark x1="45344" y1="57407" x2="45344" y2="57407"/>
                        <a14:foregroundMark x1="68421" y1="40370" x2="68421" y2="40370"/>
                        <a14:foregroundMark x1="68421" y1="40370" x2="68421" y2="40370"/>
                        <a14:foregroundMark x1="68421" y1="42593" x2="68421" y2="42593"/>
                        <a14:foregroundMark x1="44130" y1="46296" x2="44130" y2="46296"/>
                        <a14:foregroundMark x1="34818" y1="38889" x2="34818" y2="38889"/>
                        <a14:foregroundMark x1="28340" y1="34074" x2="26721" y2="52593"/>
                        <a14:foregroundMark x1="58704" y1="38889" x2="49393" y2="64815"/>
                        <a14:foregroundMark x1="72065" y1="53704" x2="53441" y2="43704"/>
                        <a14:foregroundMark x1="77733" y1="42593" x2="61538" y2="46296"/>
                        <a14:foregroundMark x1="51012" y1="97778" x2="51012" y2="97778"/>
                        <a14:backgroundMark x1="14980" y1="14444" x2="14980" y2="14444"/>
                        <a14:backgroundMark x1="89474" y1="8519" x2="89474" y2="8519"/>
                        <a14:backgroundMark x1="89474" y1="12222" x2="89474" y2="12222"/>
                        <a14:backgroundMark x1="89474" y1="12222" x2="89474" y2="12222"/>
                        <a14:backgroundMark x1="84211" y1="10741" x2="92308" y2="15926"/>
                        <a14:backgroundMark x1="13360" y1="85556" x2="13360" y2="85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9618" y="6054225"/>
            <a:ext cx="774382" cy="80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505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850B77E9-5310-60BC-4EDB-09AEFA9D17A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3" imgH="473" progId="TCLayout.ActiveDocument.1">
                  <p:embed/>
                </p:oleObj>
              </mc:Choice>
              <mc:Fallback>
                <p:oleObj name="think-cell Slide" r:id="rId3" imgW="473" imgH="473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850B77E9-5310-60BC-4EDB-09AEFA9D17A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767C9B1-3869-3CFD-F5D8-142DFD3AEA39}"/>
              </a:ext>
            </a:extLst>
          </p:cNvPr>
          <p:cNvGraphicFramePr>
            <a:graphicFrameLocks/>
          </p:cNvGraphicFramePr>
          <p:nvPr/>
        </p:nvGraphicFramePr>
        <p:xfrm>
          <a:off x="0" y="1628800"/>
          <a:ext cx="9036496" cy="4608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DCAF00C-1154-47B2-54E3-20F43040C61C}"/>
              </a:ext>
            </a:extLst>
          </p:cNvPr>
          <p:cNvSpPr txBox="1"/>
          <p:nvPr/>
        </p:nvSpPr>
        <p:spPr>
          <a:xfrm>
            <a:off x="6831775" y="1340768"/>
            <a:ext cx="1018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FCST Period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B468E43-00C3-5342-9847-BECFBFAE8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-32204"/>
            <a:ext cx="6552728" cy="796908"/>
          </a:xfrm>
        </p:spPr>
        <p:txBody>
          <a:bodyPr vert="horz">
            <a:noAutofit/>
          </a:bodyPr>
          <a:lstStyle/>
          <a:p>
            <a:r>
              <a:rPr lang="en-US" altLang="ko-KR" sz="3200" b="1" dirty="0"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Model Comparisons:</a:t>
            </a:r>
            <a:endParaRPr lang="ko-KR" alt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AA11BD-9361-D0B9-9790-2167B7779E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519" b="97778" l="9717" r="89879">
                        <a14:foregroundMark x1="49393" y1="89259" x2="49393" y2="89259"/>
                        <a14:foregroundMark x1="52227" y1="92593" x2="52227" y2="92593"/>
                        <a14:foregroundMark x1="51012" y1="8519" x2="51012" y2="8519"/>
                        <a14:foregroundMark x1="57490" y1="43704" x2="57490" y2="43704"/>
                        <a14:foregroundMark x1="55061" y1="42593" x2="55061" y2="42593"/>
                        <a14:foregroundMark x1="55061" y1="42593" x2="55061" y2="42593"/>
                        <a14:foregroundMark x1="52227" y1="47407" x2="52227" y2="47407"/>
                        <a14:foregroundMark x1="55061" y1="51111" x2="55061" y2="51111"/>
                        <a14:foregroundMark x1="55061" y1="45185" x2="55061" y2="45185"/>
                        <a14:foregroundMark x1="42915" y1="41481" x2="42915" y2="41481"/>
                        <a14:foregroundMark x1="40081" y1="42593" x2="40081" y2="42593"/>
                        <a14:foregroundMark x1="37652" y1="41481" x2="37652" y2="41481"/>
                        <a14:foregroundMark x1="36032" y1="40370" x2="36032" y2="40370"/>
                        <a14:foregroundMark x1="34818" y1="38889" x2="34818" y2="38889"/>
                        <a14:foregroundMark x1="51012" y1="61111" x2="51012" y2="61111"/>
                        <a14:foregroundMark x1="45344" y1="57407" x2="45344" y2="57407"/>
                        <a14:foregroundMark x1="45344" y1="57407" x2="45344" y2="57407"/>
                        <a14:foregroundMark x1="68421" y1="40370" x2="68421" y2="40370"/>
                        <a14:foregroundMark x1="68421" y1="40370" x2="68421" y2="40370"/>
                        <a14:foregroundMark x1="68421" y1="42593" x2="68421" y2="42593"/>
                        <a14:foregroundMark x1="44130" y1="46296" x2="44130" y2="46296"/>
                        <a14:foregroundMark x1="34818" y1="38889" x2="34818" y2="38889"/>
                        <a14:foregroundMark x1="28340" y1="34074" x2="26721" y2="52593"/>
                        <a14:foregroundMark x1="58704" y1="38889" x2="49393" y2="64815"/>
                        <a14:foregroundMark x1="72065" y1="53704" x2="53441" y2="43704"/>
                        <a14:foregroundMark x1="77733" y1="42593" x2="61538" y2="46296"/>
                        <a14:foregroundMark x1="51012" y1="97778" x2="51012" y2="97778"/>
                        <a14:backgroundMark x1="14980" y1="14444" x2="14980" y2="14444"/>
                        <a14:backgroundMark x1="89474" y1="8519" x2="89474" y2="8519"/>
                        <a14:backgroundMark x1="89474" y1="12222" x2="89474" y2="12222"/>
                        <a14:backgroundMark x1="89474" y1="12222" x2="89474" y2="12222"/>
                        <a14:backgroundMark x1="84211" y1="10741" x2="92308" y2="15926"/>
                        <a14:backgroundMark x1="13360" y1="85556" x2="13360" y2="85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9618" y="6054225"/>
            <a:ext cx="774382" cy="80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62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FB58DAE-743B-4615-8210-4CFB4A3AED90}"/>
              </a:ext>
            </a:extLst>
          </p:cNvPr>
          <p:cNvGrpSpPr/>
          <p:nvPr/>
        </p:nvGrpSpPr>
        <p:grpSpPr>
          <a:xfrm>
            <a:off x="5213511" y="1239143"/>
            <a:ext cx="3930489" cy="479836"/>
            <a:chOff x="5213511" y="1239143"/>
            <a:chExt cx="3930489" cy="479836"/>
          </a:xfrm>
        </p:grpSpPr>
        <p:sp>
          <p:nvSpPr>
            <p:cNvPr id="18" name="Text Box 5"/>
            <p:cNvSpPr txBox="1">
              <a:spLocks noChangeArrowheads="1"/>
            </p:cNvSpPr>
            <p:nvPr/>
          </p:nvSpPr>
          <p:spPr bwMode="auto">
            <a:xfrm>
              <a:off x="5281679" y="1239143"/>
              <a:ext cx="3178753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bg1"/>
                  </a:solidFill>
                  <a:latin typeface="Arial Black" panose="020B0A04020102020204" pitchFamily="34" charset="0"/>
                  <a:ea typeface="맑은 고딕" pitchFamily="50" charset="-127"/>
                  <a:cs typeface="굴림" pitchFamily="50" charset="-127"/>
                </a:rPr>
                <a:t>Conclusion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5213511" y="1675479"/>
              <a:ext cx="3930489" cy="435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3" name="Text Box 9">
            <a:extLst>
              <a:ext uri="{FF2B5EF4-FFF2-40B4-BE49-F238E27FC236}">
                <a16:creationId xmlns:a16="http://schemas.microsoft.com/office/drawing/2014/main" id="{70635B3F-69B2-91A2-9CF0-FB5DC4E161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7984" y="1844824"/>
            <a:ext cx="4752528" cy="17554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285750" marR="0" indent="-28575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Both SARIMAX &amp; Prophet works well with seasonal series</a:t>
            </a:r>
          </a:p>
          <a:p>
            <a:pPr marL="285750" marR="0" indent="-28575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 Bright outlook</a:t>
            </a:r>
          </a:p>
          <a:p>
            <a:pPr marR="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347990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33BBC7D-FEA8-C072-136D-8695E59F28F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913418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3" imgH="473" progId="TCLayout.ActiveDocument.1">
                  <p:embed/>
                </p:oleObj>
              </mc:Choice>
              <mc:Fallback>
                <p:oleObj name="think-cell Slide" r:id="rId3" imgW="473" imgH="47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547664" y="1052736"/>
            <a:ext cx="6749307" cy="1224136"/>
          </a:xfrm>
        </p:spPr>
        <p:txBody>
          <a:bodyPr vert="horz"/>
          <a:lstStyle/>
          <a:p>
            <a:r>
              <a:rPr lang="en-US" altLang="ko-KR" dirty="0">
                <a:latin typeface="Arial Black" panose="020B0A04020102020204" pitchFamily="34" charset="0"/>
              </a:rPr>
              <a:t>THANK YOU</a:t>
            </a:r>
            <a:endParaRPr lang="ko-KR" altLang="en-US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 rot="18759670">
            <a:off x="118400" y="2564466"/>
            <a:ext cx="29834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bg1"/>
                </a:solidFill>
                <a:latin typeface="Arial Black" panose="020B0A04020102020204" pitchFamily="34" charset="0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chemeClr val="bg1"/>
              </a:solidFill>
              <a:latin typeface="Arial Black" panose="020B0A04020102020204" pitchFamily="34" charset="0"/>
              <a:ea typeface="맑은 고딕" pitchFamily="50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4177678" y="1007218"/>
            <a:ext cx="4858819" cy="1078503"/>
            <a:chOff x="4521720" y="1016743"/>
            <a:chExt cx="4575779" cy="1078503"/>
          </a:xfrm>
        </p:grpSpPr>
        <p:grpSp>
          <p:nvGrpSpPr>
            <p:cNvPr id="85" name="그룹 84"/>
            <p:cNvGrpSpPr/>
            <p:nvPr/>
          </p:nvGrpSpPr>
          <p:grpSpPr>
            <a:xfrm>
              <a:off x="4521720" y="1016743"/>
              <a:ext cx="4575779" cy="1078503"/>
              <a:chOff x="6037048" y="1181417"/>
              <a:chExt cx="4575779" cy="1078503"/>
            </a:xfrm>
          </p:grpSpPr>
          <p:sp>
            <p:nvSpPr>
              <p:cNvPr id="87" name="Text Box 5"/>
              <p:cNvSpPr txBox="1">
                <a:spLocks noChangeArrowheads="1"/>
              </p:cNvSpPr>
              <p:nvPr/>
            </p:nvSpPr>
            <p:spPr bwMode="auto">
              <a:xfrm>
                <a:off x="6106185" y="1585371"/>
                <a:ext cx="2952750" cy="3079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ko-KR" sz="1400" b="1" dirty="0">
                    <a:solidFill>
                      <a:srgbClr val="272729"/>
                    </a:solidFill>
                    <a:latin typeface="Arial Black" panose="020B0A04020102020204" pitchFamily="34" charset="0"/>
                    <a:ea typeface="맑은 고딕" pitchFamily="50" charset="-127"/>
                  </a:rPr>
                  <a:t>Oil Price</a:t>
                </a:r>
              </a:p>
            </p:txBody>
          </p:sp>
          <p:sp>
            <p:nvSpPr>
              <p:cNvPr id="88" name="Text Box 11"/>
              <p:cNvSpPr txBox="1">
                <a:spLocks noChangeArrowheads="1"/>
              </p:cNvSpPr>
              <p:nvPr/>
            </p:nvSpPr>
            <p:spPr bwMode="auto">
              <a:xfrm>
                <a:off x="6106185" y="1859810"/>
                <a:ext cx="4506642" cy="4001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 anchor="ctr">
                <a:spAutoFit/>
              </a:bodyPr>
              <a:lstStyle/>
              <a:p>
                <a:pPr>
                  <a:lnSpc>
                    <a:spcPts val="1200"/>
                  </a:lnSpc>
                  <a:defRPr/>
                </a:pPr>
                <a:r>
                  <a:rPr lang="en-US" altLang="ko-KR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 Black" panose="020B0A04020102020204" pitchFamily="34" charset="0"/>
                    <a:ea typeface="맑은 고딕" pitchFamily="50" charset="-127"/>
                    <a:cs typeface="굴림" pitchFamily="50" charset="-127"/>
                  </a:rPr>
                  <a:t>What causes Oil Price Fluctuations?</a:t>
                </a:r>
              </a:p>
              <a:p>
                <a:pPr>
                  <a:lnSpc>
                    <a:spcPts val="1200"/>
                  </a:lnSpc>
                  <a:defRPr/>
                </a:pPr>
                <a:r>
                  <a:rPr lang="en-US" altLang="ko-KR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 Black" panose="020B0A04020102020204" pitchFamily="34" charset="0"/>
                    <a:ea typeface="맑은 고딕" pitchFamily="50" charset="-127"/>
                    <a:cs typeface="굴림" pitchFamily="50" charset="-127"/>
                  </a:rPr>
                  <a:t>Brent Oil Price history</a:t>
                </a:r>
              </a:p>
            </p:txBody>
          </p:sp>
          <p:sp>
            <p:nvSpPr>
              <p:cNvPr id="89" name="TextBox 13"/>
              <p:cNvSpPr txBox="1">
                <a:spLocks noChangeArrowheads="1"/>
              </p:cNvSpPr>
              <p:nvPr/>
            </p:nvSpPr>
            <p:spPr bwMode="auto">
              <a:xfrm>
                <a:off x="6037048" y="1181417"/>
                <a:ext cx="623777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rgbClr val="D8453E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Arial Black" panose="020B0A04020102020204" pitchFamily="34" charset="0"/>
                    <a:ea typeface="맑은 고딕" pitchFamily="50" charset="-127"/>
                  </a:rPr>
                  <a:t>01</a:t>
                </a:r>
                <a:endParaRPr lang="ko-KR" altLang="en-US" sz="2800" b="1" dirty="0">
                  <a:solidFill>
                    <a:srgbClr val="D8453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 Black" panose="020B0A04020102020204" pitchFamily="34" charset="0"/>
                  <a:ea typeface="맑은 고딕" pitchFamily="50" charset="-127"/>
                </a:endParaRPr>
              </a:p>
            </p:txBody>
          </p:sp>
        </p:grpSp>
        <p:sp>
          <p:nvSpPr>
            <p:cNvPr id="5" name="직사각형 4"/>
            <p:cNvSpPr/>
            <p:nvPr/>
          </p:nvSpPr>
          <p:spPr>
            <a:xfrm>
              <a:off x="5069513" y="1256379"/>
              <a:ext cx="3670637" cy="435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  <a:ea typeface="맑은 고딕" pitchFamily="50" charset="-127"/>
              </a:endParaRPr>
            </a:p>
          </p:txBody>
        </p:sp>
      </p:grpSp>
      <p:grpSp>
        <p:nvGrpSpPr>
          <p:cNvPr id="101" name="그룹 100"/>
          <p:cNvGrpSpPr/>
          <p:nvPr/>
        </p:nvGrpSpPr>
        <p:grpSpPr>
          <a:xfrm>
            <a:off x="4177678" y="1993055"/>
            <a:ext cx="4570786" cy="938315"/>
            <a:chOff x="4521720" y="1016743"/>
            <a:chExt cx="4304525" cy="938315"/>
          </a:xfrm>
        </p:grpSpPr>
        <p:grpSp>
          <p:nvGrpSpPr>
            <p:cNvPr id="102" name="그룹 101"/>
            <p:cNvGrpSpPr/>
            <p:nvPr/>
          </p:nvGrpSpPr>
          <p:grpSpPr>
            <a:xfrm>
              <a:off x="4521720" y="1016743"/>
              <a:ext cx="4304525" cy="938315"/>
              <a:chOff x="6037048" y="1181417"/>
              <a:chExt cx="4304525" cy="938315"/>
            </a:xfrm>
          </p:grpSpPr>
          <p:sp>
            <p:nvSpPr>
              <p:cNvPr id="104" name="Text Box 5"/>
              <p:cNvSpPr txBox="1">
                <a:spLocks noChangeArrowheads="1"/>
              </p:cNvSpPr>
              <p:nvPr/>
            </p:nvSpPr>
            <p:spPr bwMode="auto">
              <a:xfrm>
                <a:off x="6106185" y="1585371"/>
                <a:ext cx="2952750" cy="3079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ko-KR" sz="1400" b="1" dirty="0">
                    <a:solidFill>
                      <a:srgbClr val="272729"/>
                    </a:solidFill>
                    <a:latin typeface="Arial Black" panose="020B0A04020102020204" pitchFamily="34" charset="0"/>
                    <a:ea typeface="맑은 고딕" pitchFamily="50" charset="-127"/>
                  </a:rPr>
                  <a:t>Time-Series Forecasting</a:t>
                </a:r>
              </a:p>
            </p:txBody>
          </p:sp>
          <p:sp>
            <p:nvSpPr>
              <p:cNvPr id="105" name="Text Box 11"/>
              <p:cNvSpPr txBox="1">
                <a:spLocks noChangeArrowheads="1"/>
              </p:cNvSpPr>
              <p:nvPr/>
            </p:nvSpPr>
            <p:spPr bwMode="auto">
              <a:xfrm>
                <a:off x="6106185" y="1873511"/>
                <a:ext cx="4235388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 anchor="ctr">
                <a:spAutoFit/>
              </a:bodyPr>
              <a:lstStyle/>
              <a:p>
                <a:pPr>
                  <a:lnSpc>
                    <a:spcPts val="1200"/>
                  </a:lnSpc>
                  <a:defRPr/>
                </a:pPr>
                <a:r>
                  <a:rPr lang="en-US" altLang="ko-KR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 Black" panose="020B0A04020102020204" pitchFamily="34" charset="0"/>
                    <a:ea typeface="맑은 고딕" pitchFamily="50" charset="-127"/>
                    <a:cs typeface="굴림" pitchFamily="50" charset="-127"/>
                  </a:rPr>
                  <a:t>Methodologies</a:t>
                </a:r>
              </a:p>
            </p:txBody>
          </p:sp>
          <p:sp>
            <p:nvSpPr>
              <p:cNvPr id="106" name="TextBox 13"/>
              <p:cNvSpPr txBox="1">
                <a:spLocks noChangeArrowheads="1"/>
              </p:cNvSpPr>
              <p:nvPr/>
            </p:nvSpPr>
            <p:spPr bwMode="auto">
              <a:xfrm>
                <a:off x="6037048" y="1181417"/>
                <a:ext cx="623777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rgbClr val="D8453E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Arial Black" panose="020B0A04020102020204" pitchFamily="34" charset="0"/>
                    <a:ea typeface="맑은 고딕" pitchFamily="50" charset="-127"/>
                  </a:rPr>
                  <a:t>02</a:t>
                </a:r>
                <a:endParaRPr lang="ko-KR" altLang="en-US" sz="2800" b="1" dirty="0">
                  <a:solidFill>
                    <a:srgbClr val="D8453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 Black" panose="020B0A04020102020204" pitchFamily="34" charset="0"/>
                  <a:ea typeface="맑은 고딕" pitchFamily="50" charset="-127"/>
                </a:endParaRPr>
              </a:p>
            </p:txBody>
          </p:sp>
        </p:grpSp>
        <p:sp>
          <p:nvSpPr>
            <p:cNvPr id="103" name="직사각형 102"/>
            <p:cNvSpPr/>
            <p:nvPr/>
          </p:nvSpPr>
          <p:spPr>
            <a:xfrm>
              <a:off x="5069513" y="1256379"/>
              <a:ext cx="3670637" cy="435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  <a:ea typeface="맑은 고딕" pitchFamily="50" charset="-127"/>
              </a:endParaRPr>
            </a:p>
          </p:txBody>
        </p:sp>
      </p:grpSp>
      <p:grpSp>
        <p:nvGrpSpPr>
          <p:cNvPr id="107" name="그룹 106"/>
          <p:cNvGrpSpPr/>
          <p:nvPr/>
        </p:nvGrpSpPr>
        <p:grpSpPr>
          <a:xfrm>
            <a:off x="4177678" y="2978892"/>
            <a:ext cx="4570786" cy="947840"/>
            <a:chOff x="4521720" y="1016743"/>
            <a:chExt cx="4304525" cy="947840"/>
          </a:xfrm>
        </p:grpSpPr>
        <p:grpSp>
          <p:nvGrpSpPr>
            <p:cNvPr id="108" name="그룹 107"/>
            <p:cNvGrpSpPr/>
            <p:nvPr/>
          </p:nvGrpSpPr>
          <p:grpSpPr>
            <a:xfrm>
              <a:off x="4521720" y="1016743"/>
              <a:ext cx="4304525" cy="947840"/>
              <a:chOff x="6037048" y="1181417"/>
              <a:chExt cx="4304525" cy="947840"/>
            </a:xfrm>
          </p:grpSpPr>
          <p:sp>
            <p:nvSpPr>
              <p:cNvPr id="110" name="Text Box 5"/>
              <p:cNvSpPr txBox="1">
                <a:spLocks noChangeArrowheads="1"/>
              </p:cNvSpPr>
              <p:nvPr/>
            </p:nvSpPr>
            <p:spPr bwMode="auto">
              <a:xfrm>
                <a:off x="6106185" y="1585371"/>
                <a:ext cx="2952750" cy="3079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ko-KR" sz="1400" b="1" dirty="0">
                    <a:solidFill>
                      <a:srgbClr val="272729"/>
                    </a:solidFill>
                    <a:latin typeface="Arial Black" panose="020B0A04020102020204" pitchFamily="34" charset="0"/>
                    <a:ea typeface="맑은 고딕" pitchFamily="50" charset="-127"/>
                  </a:rPr>
                  <a:t>Variables</a:t>
                </a:r>
              </a:p>
            </p:txBody>
          </p:sp>
          <p:sp>
            <p:nvSpPr>
              <p:cNvPr id="111" name="Text Box 11"/>
              <p:cNvSpPr txBox="1">
                <a:spLocks noChangeArrowheads="1"/>
              </p:cNvSpPr>
              <p:nvPr/>
            </p:nvSpPr>
            <p:spPr bwMode="auto">
              <a:xfrm>
                <a:off x="6106185" y="1883036"/>
                <a:ext cx="4235388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 anchor="ctr">
                <a:spAutoFit/>
              </a:bodyPr>
              <a:lstStyle/>
              <a:p>
                <a:pPr>
                  <a:lnSpc>
                    <a:spcPts val="1200"/>
                  </a:lnSpc>
                  <a:defRPr/>
                </a:pPr>
                <a:r>
                  <a:rPr lang="en-US" altLang="ko-KR" sz="11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 Black" panose="020B0A04020102020204" pitchFamily="34" charset="0"/>
                    <a:ea typeface="맑은 고딕" pitchFamily="50" charset="-127"/>
                    <a:cs typeface="굴림" pitchFamily="50" charset="-127"/>
                  </a:rPr>
                  <a:t>Which exogenous variables are chosen</a:t>
                </a:r>
              </a:p>
            </p:txBody>
          </p:sp>
          <p:sp>
            <p:nvSpPr>
              <p:cNvPr id="112" name="TextBox 13"/>
              <p:cNvSpPr txBox="1">
                <a:spLocks noChangeArrowheads="1"/>
              </p:cNvSpPr>
              <p:nvPr/>
            </p:nvSpPr>
            <p:spPr bwMode="auto">
              <a:xfrm>
                <a:off x="6037048" y="1181417"/>
                <a:ext cx="623777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rgbClr val="D8453E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Arial Black" panose="020B0A04020102020204" pitchFamily="34" charset="0"/>
                    <a:ea typeface="맑은 고딕" pitchFamily="50" charset="-127"/>
                  </a:rPr>
                  <a:t>03</a:t>
                </a:r>
                <a:endParaRPr lang="ko-KR" altLang="en-US" sz="2800" b="1" dirty="0">
                  <a:solidFill>
                    <a:srgbClr val="D8453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 Black" panose="020B0A04020102020204" pitchFamily="34" charset="0"/>
                  <a:ea typeface="맑은 고딕" pitchFamily="50" charset="-127"/>
                </a:endParaRPr>
              </a:p>
            </p:txBody>
          </p:sp>
        </p:grpSp>
        <p:sp>
          <p:nvSpPr>
            <p:cNvPr id="109" name="직사각형 108"/>
            <p:cNvSpPr/>
            <p:nvPr/>
          </p:nvSpPr>
          <p:spPr>
            <a:xfrm>
              <a:off x="5069513" y="1256379"/>
              <a:ext cx="3670637" cy="435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  <a:ea typeface="맑은 고딕" pitchFamily="50" charset="-127"/>
              </a:endParaRPr>
            </a:p>
          </p:txBody>
        </p:sp>
      </p:grpSp>
      <p:grpSp>
        <p:nvGrpSpPr>
          <p:cNvPr id="113" name="그룹 112"/>
          <p:cNvGrpSpPr/>
          <p:nvPr/>
        </p:nvGrpSpPr>
        <p:grpSpPr>
          <a:xfrm>
            <a:off x="4177678" y="3964729"/>
            <a:ext cx="4570786" cy="938315"/>
            <a:chOff x="4521720" y="1016743"/>
            <a:chExt cx="4304525" cy="938315"/>
          </a:xfrm>
        </p:grpSpPr>
        <p:grpSp>
          <p:nvGrpSpPr>
            <p:cNvPr id="114" name="그룹 113"/>
            <p:cNvGrpSpPr/>
            <p:nvPr/>
          </p:nvGrpSpPr>
          <p:grpSpPr>
            <a:xfrm>
              <a:off x="4521720" y="1016743"/>
              <a:ext cx="4304525" cy="938315"/>
              <a:chOff x="6037048" y="1181417"/>
              <a:chExt cx="4304525" cy="938315"/>
            </a:xfrm>
          </p:grpSpPr>
          <p:sp>
            <p:nvSpPr>
              <p:cNvPr id="116" name="Text Box 5"/>
              <p:cNvSpPr txBox="1">
                <a:spLocks noChangeArrowheads="1"/>
              </p:cNvSpPr>
              <p:nvPr/>
            </p:nvSpPr>
            <p:spPr bwMode="auto">
              <a:xfrm>
                <a:off x="6106185" y="1585371"/>
                <a:ext cx="2952750" cy="3079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ko-KR" sz="1400" b="1" dirty="0">
                    <a:solidFill>
                      <a:srgbClr val="272729"/>
                    </a:solidFill>
                    <a:latin typeface="Arial Black" panose="020B0A04020102020204" pitchFamily="34" charset="0"/>
                    <a:ea typeface="맑은 고딕" pitchFamily="50" charset="-127"/>
                  </a:rPr>
                  <a:t>Results</a:t>
                </a:r>
              </a:p>
            </p:txBody>
          </p:sp>
          <p:sp>
            <p:nvSpPr>
              <p:cNvPr id="117" name="Text Box 11"/>
              <p:cNvSpPr txBox="1">
                <a:spLocks noChangeArrowheads="1"/>
              </p:cNvSpPr>
              <p:nvPr/>
            </p:nvSpPr>
            <p:spPr bwMode="auto">
              <a:xfrm>
                <a:off x="6106185" y="1873511"/>
                <a:ext cx="4235388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 anchor="ctr">
                <a:spAutoFit/>
              </a:bodyPr>
              <a:lstStyle/>
              <a:p>
                <a:pPr>
                  <a:lnSpc>
                    <a:spcPts val="1200"/>
                  </a:lnSpc>
                  <a:defRPr/>
                </a:pPr>
                <a:endPara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Arial Black" panose="020B0A04020102020204" pitchFamily="34" charset="0"/>
                  <a:ea typeface="맑은 고딕" pitchFamily="50" charset="-127"/>
                  <a:cs typeface="굴림" pitchFamily="50" charset="-127"/>
                </a:endParaRPr>
              </a:p>
            </p:txBody>
          </p:sp>
          <p:sp>
            <p:nvSpPr>
              <p:cNvPr id="118" name="TextBox 13"/>
              <p:cNvSpPr txBox="1">
                <a:spLocks noChangeArrowheads="1"/>
              </p:cNvSpPr>
              <p:nvPr/>
            </p:nvSpPr>
            <p:spPr bwMode="auto">
              <a:xfrm>
                <a:off x="6037048" y="1181417"/>
                <a:ext cx="623777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rgbClr val="D8453E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Arial Black" panose="020B0A04020102020204" pitchFamily="34" charset="0"/>
                    <a:ea typeface="맑은 고딕" pitchFamily="50" charset="-127"/>
                  </a:rPr>
                  <a:t>04</a:t>
                </a:r>
                <a:endParaRPr lang="ko-KR" altLang="en-US" sz="2800" b="1" dirty="0">
                  <a:solidFill>
                    <a:srgbClr val="D8453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 Black" panose="020B0A04020102020204" pitchFamily="34" charset="0"/>
                  <a:ea typeface="맑은 고딕" pitchFamily="50" charset="-127"/>
                </a:endParaRPr>
              </a:p>
            </p:txBody>
          </p:sp>
        </p:grpSp>
        <p:sp>
          <p:nvSpPr>
            <p:cNvPr id="115" name="직사각형 114"/>
            <p:cNvSpPr/>
            <p:nvPr/>
          </p:nvSpPr>
          <p:spPr>
            <a:xfrm>
              <a:off x="5069513" y="1256379"/>
              <a:ext cx="3670637" cy="435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  <a:ea typeface="맑은 고딕" pitchFamily="50" charset="-127"/>
              </a:endParaRPr>
            </a:p>
          </p:txBody>
        </p:sp>
      </p:grpSp>
      <p:grpSp>
        <p:nvGrpSpPr>
          <p:cNvPr id="119" name="그룹 118"/>
          <p:cNvGrpSpPr/>
          <p:nvPr/>
        </p:nvGrpSpPr>
        <p:grpSpPr>
          <a:xfrm>
            <a:off x="4177678" y="4950568"/>
            <a:ext cx="4570786" cy="938315"/>
            <a:chOff x="4521720" y="1016743"/>
            <a:chExt cx="4304525" cy="938315"/>
          </a:xfrm>
        </p:grpSpPr>
        <p:grpSp>
          <p:nvGrpSpPr>
            <p:cNvPr id="120" name="그룹 119"/>
            <p:cNvGrpSpPr/>
            <p:nvPr/>
          </p:nvGrpSpPr>
          <p:grpSpPr>
            <a:xfrm>
              <a:off x="4521720" y="1016743"/>
              <a:ext cx="4304525" cy="938315"/>
              <a:chOff x="6037048" y="1181417"/>
              <a:chExt cx="4304525" cy="938315"/>
            </a:xfrm>
          </p:grpSpPr>
          <p:sp>
            <p:nvSpPr>
              <p:cNvPr id="122" name="Text Box 5"/>
              <p:cNvSpPr txBox="1">
                <a:spLocks noChangeArrowheads="1"/>
              </p:cNvSpPr>
              <p:nvPr/>
            </p:nvSpPr>
            <p:spPr bwMode="auto">
              <a:xfrm>
                <a:off x="6106185" y="1585371"/>
                <a:ext cx="2952750" cy="3079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altLang="ko-KR" sz="1400" b="1" dirty="0" err="1">
                    <a:solidFill>
                      <a:srgbClr val="272729"/>
                    </a:solidFill>
                    <a:latin typeface="Arial Black" panose="020B0A04020102020204" pitchFamily="34" charset="0"/>
                    <a:ea typeface="맑은 고딕" pitchFamily="50" charset="-127"/>
                  </a:rPr>
                  <a:t>Streamlit</a:t>
                </a:r>
                <a:endParaRPr lang="en-US" altLang="ko-KR" sz="1400" b="1" dirty="0">
                  <a:solidFill>
                    <a:srgbClr val="272729"/>
                  </a:solidFill>
                  <a:latin typeface="Arial Black" panose="020B0A04020102020204" pitchFamily="34" charset="0"/>
                  <a:ea typeface="맑은 고딕" pitchFamily="50" charset="-127"/>
                </a:endParaRPr>
              </a:p>
            </p:txBody>
          </p:sp>
          <p:sp>
            <p:nvSpPr>
              <p:cNvPr id="123" name="Text Box 11"/>
              <p:cNvSpPr txBox="1">
                <a:spLocks noChangeArrowheads="1"/>
              </p:cNvSpPr>
              <p:nvPr/>
            </p:nvSpPr>
            <p:spPr bwMode="auto">
              <a:xfrm>
                <a:off x="6106185" y="1873511"/>
                <a:ext cx="4235388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 anchor="ctr">
                <a:spAutoFit/>
              </a:bodyPr>
              <a:lstStyle/>
              <a:p>
                <a:pPr>
                  <a:lnSpc>
                    <a:spcPts val="1200"/>
                  </a:lnSpc>
                  <a:defRPr/>
                </a:pPr>
                <a:endPara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Arial Black" panose="020B0A04020102020204" pitchFamily="34" charset="0"/>
                  <a:ea typeface="맑은 고딕" pitchFamily="50" charset="-127"/>
                  <a:cs typeface="굴림" pitchFamily="50" charset="-127"/>
                </a:endParaRPr>
              </a:p>
            </p:txBody>
          </p:sp>
          <p:sp>
            <p:nvSpPr>
              <p:cNvPr id="124" name="TextBox 13"/>
              <p:cNvSpPr txBox="1">
                <a:spLocks noChangeArrowheads="1"/>
              </p:cNvSpPr>
              <p:nvPr/>
            </p:nvSpPr>
            <p:spPr bwMode="auto">
              <a:xfrm>
                <a:off x="6037048" y="1181417"/>
                <a:ext cx="623777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rgbClr val="D8453E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Arial Black" panose="020B0A04020102020204" pitchFamily="34" charset="0"/>
                    <a:ea typeface="맑은 고딕" pitchFamily="50" charset="-127"/>
                  </a:rPr>
                  <a:t>05</a:t>
                </a:r>
                <a:endParaRPr lang="ko-KR" altLang="en-US" sz="2800" b="1" dirty="0">
                  <a:solidFill>
                    <a:srgbClr val="D8453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rial Black" panose="020B0A04020102020204" pitchFamily="34" charset="0"/>
                  <a:ea typeface="맑은 고딕" pitchFamily="50" charset="-127"/>
                </a:endParaRPr>
              </a:p>
            </p:txBody>
          </p:sp>
        </p:grpSp>
        <p:sp>
          <p:nvSpPr>
            <p:cNvPr id="121" name="직사각형 120"/>
            <p:cNvSpPr/>
            <p:nvPr/>
          </p:nvSpPr>
          <p:spPr>
            <a:xfrm>
              <a:off x="5069513" y="1256379"/>
              <a:ext cx="3670637" cy="435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  <a:ea typeface="맑은 고딕" pitchFamily="50" charset="-127"/>
              </a:endParaRPr>
            </a:p>
          </p:txBody>
        </p:sp>
      </p:grpSp>
      <p:sp>
        <p:nvSpPr>
          <p:cNvPr id="2" name="Text Box 11">
            <a:extLst>
              <a:ext uri="{FF2B5EF4-FFF2-40B4-BE49-F238E27FC236}">
                <a16:creationId xmlns:a16="http://schemas.microsoft.com/office/drawing/2014/main" id="{1E49AA85-71F3-80CC-4441-E9FDA58ED4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7913" y="4643611"/>
            <a:ext cx="449737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Model Outputs</a:t>
            </a:r>
          </a:p>
        </p:txBody>
      </p:sp>
      <p:sp>
        <p:nvSpPr>
          <p:cNvPr id="3" name="Text Box 11">
            <a:extLst>
              <a:ext uri="{FF2B5EF4-FFF2-40B4-BE49-F238E27FC236}">
                <a16:creationId xmlns:a16="http://schemas.microsoft.com/office/drawing/2014/main" id="{111D0065-59EB-031B-E9C7-27714AC5C7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7913" y="5626516"/>
            <a:ext cx="449737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Forecasting App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5E1F27-14DF-0D3A-25C7-CC207A2DF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19" b="97778" l="9717" r="89879">
                        <a14:foregroundMark x1="49393" y1="89259" x2="49393" y2="89259"/>
                        <a14:foregroundMark x1="52227" y1="92593" x2="52227" y2="92593"/>
                        <a14:foregroundMark x1="51012" y1="8519" x2="51012" y2="8519"/>
                        <a14:foregroundMark x1="57490" y1="43704" x2="57490" y2="43704"/>
                        <a14:foregroundMark x1="55061" y1="42593" x2="55061" y2="42593"/>
                        <a14:foregroundMark x1="55061" y1="42593" x2="55061" y2="42593"/>
                        <a14:foregroundMark x1="52227" y1="47407" x2="52227" y2="47407"/>
                        <a14:foregroundMark x1="55061" y1="51111" x2="55061" y2="51111"/>
                        <a14:foregroundMark x1="55061" y1="45185" x2="55061" y2="45185"/>
                        <a14:foregroundMark x1="42915" y1="41481" x2="42915" y2="41481"/>
                        <a14:foregroundMark x1="40081" y1="42593" x2="40081" y2="42593"/>
                        <a14:foregroundMark x1="37652" y1="41481" x2="37652" y2="41481"/>
                        <a14:foregroundMark x1="36032" y1="40370" x2="36032" y2="40370"/>
                        <a14:foregroundMark x1="34818" y1="38889" x2="34818" y2="38889"/>
                        <a14:foregroundMark x1="51012" y1="61111" x2="51012" y2="61111"/>
                        <a14:foregroundMark x1="45344" y1="57407" x2="45344" y2="57407"/>
                        <a14:foregroundMark x1="45344" y1="57407" x2="45344" y2="57407"/>
                        <a14:foregroundMark x1="68421" y1="40370" x2="68421" y2="40370"/>
                        <a14:foregroundMark x1="68421" y1="40370" x2="68421" y2="40370"/>
                        <a14:foregroundMark x1="68421" y1="42593" x2="68421" y2="42593"/>
                        <a14:foregroundMark x1="44130" y1="46296" x2="44130" y2="46296"/>
                        <a14:foregroundMark x1="34818" y1="38889" x2="34818" y2="38889"/>
                        <a14:foregroundMark x1="28340" y1="34074" x2="26721" y2="52593"/>
                        <a14:foregroundMark x1="58704" y1="38889" x2="49393" y2="64815"/>
                        <a14:foregroundMark x1="72065" y1="53704" x2="53441" y2="43704"/>
                        <a14:foregroundMark x1="77733" y1="42593" x2="61538" y2="46296"/>
                        <a14:foregroundMark x1="51012" y1="97778" x2="51012" y2="97778"/>
                        <a14:backgroundMark x1="14980" y1="14444" x2="14980" y2="14444"/>
                        <a14:backgroundMark x1="89474" y1="8519" x2="89474" y2="8519"/>
                        <a14:backgroundMark x1="89474" y1="12222" x2="89474" y2="12222"/>
                        <a14:backgroundMark x1="89474" y1="12222" x2="89474" y2="12222"/>
                        <a14:backgroundMark x1="84211" y1="10741" x2="92308" y2="15926"/>
                        <a14:backgroundMark x1="13360" y1="85556" x2="13360" y2="85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282" y="5684079"/>
            <a:ext cx="774382" cy="8005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5283F21-88CE-2E27-85BC-DF2ACB92119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623891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99592" y="55250"/>
            <a:ext cx="5976664" cy="796908"/>
          </a:xfrm>
        </p:spPr>
        <p:txBody>
          <a:bodyPr vert="horz">
            <a:noAutofit/>
          </a:bodyPr>
          <a:lstStyle/>
          <a:p>
            <a:r>
              <a:rPr lang="en-US" altLang="ko-KR" sz="2800" b="1" dirty="0"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What causes Oil Price Fluctuations</a:t>
            </a:r>
            <a:endParaRPr lang="ko-KR" altLang="en-US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3200" i="0" dirty="0"/>
              <a:t>S</a:t>
            </a:r>
            <a:r>
              <a:rPr lang="en-US" sz="3200" b="0" i="0" dirty="0">
                <a:effectLst/>
              </a:rPr>
              <a:t>upply and demand</a:t>
            </a:r>
          </a:p>
          <a:p>
            <a:pPr>
              <a:buFontTx/>
              <a:buChar char="-"/>
            </a:pPr>
            <a:r>
              <a:rPr lang="en-US" sz="3200" i="0" dirty="0"/>
              <a:t>I</a:t>
            </a:r>
            <a:r>
              <a:rPr lang="en-US" sz="3200" b="0" i="0" dirty="0">
                <a:effectLst/>
              </a:rPr>
              <a:t>nnovations in energy</a:t>
            </a:r>
            <a:endParaRPr lang="en-US" sz="3200" i="0" dirty="0"/>
          </a:p>
          <a:p>
            <a:pPr>
              <a:buFontTx/>
              <a:buChar char="-"/>
            </a:pPr>
            <a:r>
              <a:rPr lang="en-US" sz="3200" i="0" dirty="0"/>
              <a:t>S</a:t>
            </a:r>
            <a:r>
              <a:rPr lang="en-US" sz="3200" b="0" i="0" dirty="0">
                <a:effectLst/>
              </a:rPr>
              <a:t>easonal swing</a:t>
            </a:r>
          </a:p>
          <a:p>
            <a:pPr>
              <a:buFontTx/>
              <a:buChar char="-"/>
            </a:pPr>
            <a:r>
              <a:rPr lang="en-US" sz="3200" i="0" dirty="0"/>
              <a:t>W</a:t>
            </a:r>
            <a:r>
              <a:rPr lang="en-US" sz="3200" b="0" i="0" dirty="0">
                <a:effectLst/>
              </a:rPr>
              <a:t>orld events</a:t>
            </a:r>
          </a:p>
          <a:p>
            <a:pPr lvl="1">
              <a:buFontTx/>
              <a:buChar char="-"/>
            </a:pPr>
            <a:r>
              <a:rPr lang="en-US" sz="2800" i="0" dirty="0"/>
              <a:t>COVID Pandemic</a:t>
            </a:r>
          </a:p>
          <a:p>
            <a:pPr lvl="1">
              <a:buFontTx/>
              <a:buChar char="-"/>
            </a:pPr>
            <a:r>
              <a:rPr lang="en-US" sz="2800" i="0" dirty="0"/>
              <a:t>Russia Ukraine War</a:t>
            </a:r>
          </a:p>
          <a:p>
            <a:pPr lvl="1">
              <a:buFontTx/>
              <a:buChar char="-"/>
            </a:pPr>
            <a:r>
              <a:rPr lang="en-US" sz="2800" i="0" dirty="0"/>
              <a:t>Low US output</a:t>
            </a:r>
          </a:p>
          <a:p>
            <a:pPr lvl="1">
              <a:buFontTx/>
              <a:buChar char="-"/>
            </a:pPr>
            <a:r>
              <a:rPr lang="en-US" sz="2800" i="0" dirty="0"/>
              <a:t>Diminished OPEC output</a:t>
            </a:r>
          </a:p>
          <a:p>
            <a:pPr lvl="1">
              <a:buFontTx/>
              <a:buChar char="-"/>
            </a:pPr>
            <a:endParaRPr lang="en-US" sz="3200" b="0" i="0" dirty="0">
              <a:effectLst/>
            </a:endParaRPr>
          </a:p>
          <a:p>
            <a:pPr>
              <a:buFontTx/>
              <a:buChar char="-"/>
            </a:pPr>
            <a:endParaRPr lang="ko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E20639-AFEB-A807-F725-659AFADE3126}"/>
              </a:ext>
            </a:extLst>
          </p:cNvPr>
          <p:cNvSpPr txBox="1"/>
          <p:nvPr/>
        </p:nvSpPr>
        <p:spPr>
          <a:xfrm>
            <a:off x="17671" y="38511"/>
            <a:ext cx="800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latin typeface="Arial Black" panose="020B0A04020102020204" pitchFamily="34" charset="0"/>
              </a:rPr>
              <a:t>01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42A68E-6066-2898-B1F8-88CF35F19F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519" b="97778" l="9717" r="89879">
                        <a14:foregroundMark x1="49393" y1="89259" x2="49393" y2="89259"/>
                        <a14:foregroundMark x1="52227" y1="92593" x2="52227" y2="92593"/>
                        <a14:foregroundMark x1="51012" y1="8519" x2="51012" y2="8519"/>
                        <a14:foregroundMark x1="57490" y1="43704" x2="57490" y2="43704"/>
                        <a14:foregroundMark x1="55061" y1="42593" x2="55061" y2="42593"/>
                        <a14:foregroundMark x1="55061" y1="42593" x2="55061" y2="42593"/>
                        <a14:foregroundMark x1="52227" y1="47407" x2="52227" y2="47407"/>
                        <a14:foregroundMark x1="55061" y1="51111" x2="55061" y2="51111"/>
                        <a14:foregroundMark x1="55061" y1="45185" x2="55061" y2="45185"/>
                        <a14:foregroundMark x1="42915" y1="41481" x2="42915" y2="41481"/>
                        <a14:foregroundMark x1="40081" y1="42593" x2="40081" y2="42593"/>
                        <a14:foregroundMark x1="37652" y1="41481" x2="37652" y2="41481"/>
                        <a14:foregroundMark x1="36032" y1="40370" x2="36032" y2="40370"/>
                        <a14:foregroundMark x1="34818" y1="38889" x2="34818" y2="38889"/>
                        <a14:foregroundMark x1="51012" y1="61111" x2="51012" y2="61111"/>
                        <a14:foregroundMark x1="45344" y1="57407" x2="45344" y2="57407"/>
                        <a14:foregroundMark x1="45344" y1="57407" x2="45344" y2="57407"/>
                        <a14:foregroundMark x1="68421" y1="40370" x2="68421" y2="40370"/>
                        <a14:foregroundMark x1="68421" y1="40370" x2="68421" y2="40370"/>
                        <a14:foregroundMark x1="68421" y1="42593" x2="68421" y2="42593"/>
                        <a14:foregroundMark x1="44130" y1="46296" x2="44130" y2="46296"/>
                        <a14:foregroundMark x1="34818" y1="38889" x2="34818" y2="38889"/>
                        <a14:foregroundMark x1="28340" y1="34074" x2="26721" y2="52593"/>
                        <a14:foregroundMark x1="58704" y1="38889" x2="49393" y2="64815"/>
                        <a14:foregroundMark x1="72065" y1="53704" x2="53441" y2="43704"/>
                        <a14:foregroundMark x1="77733" y1="42593" x2="61538" y2="46296"/>
                        <a14:foregroundMark x1="51012" y1="97778" x2="51012" y2="97778"/>
                        <a14:backgroundMark x1="14980" y1="14444" x2="14980" y2="14444"/>
                        <a14:backgroundMark x1="89474" y1="8519" x2="89474" y2="8519"/>
                        <a14:backgroundMark x1="89474" y1="12222" x2="89474" y2="12222"/>
                        <a14:backgroundMark x1="89474" y1="12222" x2="89474" y2="12222"/>
                        <a14:backgroundMark x1="84211" y1="10741" x2="92308" y2="15926"/>
                        <a14:backgroundMark x1="13360" y1="85556" x2="13360" y2="85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9618" y="6054225"/>
            <a:ext cx="774382" cy="8005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5283F21-88CE-2E27-85BC-DF2ACB92119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628636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5283F21-88CE-2E27-85BC-DF2ACB9211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99592" y="-27384"/>
            <a:ext cx="7056784" cy="796908"/>
          </a:xfrm>
        </p:spPr>
        <p:txBody>
          <a:bodyPr vert="horz">
            <a:noAutofit/>
          </a:bodyPr>
          <a:lstStyle/>
          <a:p>
            <a:r>
              <a:rPr lang="en-US" altLang="ko-KR" sz="2800" b="1" dirty="0"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Brent Oil Price history</a:t>
            </a:r>
            <a:endParaRPr lang="ko-KR" alt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E20639-AFEB-A807-F725-659AFADE3126}"/>
              </a:ext>
            </a:extLst>
          </p:cNvPr>
          <p:cNvSpPr txBox="1"/>
          <p:nvPr/>
        </p:nvSpPr>
        <p:spPr>
          <a:xfrm>
            <a:off x="17671" y="38511"/>
            <a:ext cx="800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latin typeface="Arial Black" panose="020B0A04020102020204" pitchFamily="34" charset="0"/>
              </a:rPr>
              <a:t>01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AA309D5-2E2A-9B72-3896-E1277B0A46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65040"/>
            <a:ext cx="9144000" cy="39279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165C45-3062-B53F-A112-190863D2F3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519" b="97778" l="9717" r="89879">
                        <a14:foregroundMark x1="49393" y1="89259" x2="49393" y2="89259"/>
                        <a14:foregroundMark x1="52227" y1="92593" x2="52227" y2="92593"/>
                        <a14:foregroundMark x1="51012" y1="8519" x2="51012" y2="8519"/>
                        <a14:foregroundMark x1="57490" y1="43704" x2="57490" y2="43704"/>
                        <a14:foregroundMark x1="55061" y1="42593" x2="55061" y2="42593"/>
                        <a14:foregroundMark x1="55061" y1="42593" x2="55061" y2="42593"/>
                        <a14:foregroundMark x1="52227" y1="47407" x2="52227" y2="47407"/>
                        <a14:foregroundMark x1="55061" y1="51111" x2="55061" y2="51111"/>
                        <a14:foregroundMark x1="55061" y1="45185" x2="55061" y2="45185"/>
                        <a14:foregroundMark x1="42915" y1="41481" x2="42915" y2="41481"/>
                        <a14:foregroundMark x1="40081" y1="42593" x2="40081" y2="42593"/>
                        <a14:foregroundMark x1="37652" y1="41481" x2="37652" y2="41481"/>
                        <a14:foregroundMark x1="36032" y1="40370" x2="36032" y2="40370"/>
                        <a14:foregroundMark x1="34818" y1="38889" x2="34818" y2="38889"/>
                        <a14:foregroundMark x1="51012" y1="61111" x2="51012" y2="61111"/>
                        <a14:foregroundMark x1="45344" y1="57407" x2="45344" y2="57407"/>
                        <a14:foregroundMark x1="45344" y1="57407" x2="45344" y2="57407"/>
                        <a14:foregroundMark x1="68421" y1="40370" x2="68421" y2="40370"/>
                        <a14:foregroundMark x1="68421" y1="40370" x2="68421" y2="40370"/>
                        <a14:foregroundMark x1="68421" y1="42593" x2="68421" y2="42593"/>
                        <a14:foregroundMark x1="44130" y1="46296" x2="44130" y2="46296"/>
                        <a14:foregroundMark x1="34818" y1="38889" x2="34818" y2="38889"/>
                        <a14:foregroundMark x1="28340" y1="34074" x2="26721" y2="52593"/>
                        <a14:foregroundMark x1="58704" y1="38889" x2="49393" y2="64815"/>
                        <a14:foregroundMark x1="72065" y1="53704" x2="53441" y2="43704"/>
                        <a14:foregroundMark x1="77733" y1="42593" x2="61538" y2="46296"/>
                        <a14:foregroundMark x1="51012" y1="97778" x2="51012" y2="97778"/>
                        <a14:backgroundMark x1="14980" y1="14444" x2="14980" y2="14444"/>
                        <a14:backgroundMark x1="89474" y1="8519" x2="89474" y2="8519"/>
                        <a14:backgroundMark x1="89474" y1="12222" x2="89474" y2="12222"/>
                        <a14:backgroundMark x1="89474" y1="12222" x2="89474" y2="12222"/>
                        <a14:backgroundMark x1="84211" y1="10741" x2="92308" y2="15926"/>
                        <a14:backgroundMark x1="13360" y1="85556" x2="13360" y2="85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9618" y="6054225"/>
            <a:ext cx="774382" cy="80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405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5283F21-88CE-2E27-85BC-DF2ACB92119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8011741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5283F21-88CE-2E27-85BC-DF2ACB9211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0743" y="-32204"/>
            <a:ext cx="6552728" cy="796908"/>
          </a:xfrm>
        </p:spPr>
        <p:txBody>
          <a:bodyPr vert="horz">
            <a:noAutofit/>
          </a:bodyPr>
          <a:lstStyle/>
          <a:p>
            <a:r>
              <a:rPr lang="en-US" altLang="ko-KR" sz="3200" b="1" dirty="0"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Time-Series Forecasting</a:t>
            </a:r>
            <a:endParaRPr lang="ko-KR" altLang="en-US" sz="32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ko-KR" sz="2800" i="0" dirty="0"/>
              <a:t>ARIMAX model: AR(p), MA (q), I (d)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altLang="ko-KR" sz="2800" i="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ko-KR" sz="2800" i="0" dirty="0"/>
              <a:t>SARIMAX model: seasonality and exogenous variables</a:t>
            </a:r>
          </a:p>
          <a:p>
            <a:pPr marL="0" indent="0"/>
            <a:endParaRPr lang="en-US" altLang="ko-KR" sz="2800" i="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ko-KR" sz="2800" i="0" dirty="0"/>
              <a:t>FB Prophet</a:t>
            </a:r>
            <a:endParaRPr lang="ko-KR" altLang="en-US" sz="2800" i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E20639-AFEB-A807-F725-659AFADE3126}"/>
              </a:ext>
            </a:extLst>
          </p:cNvPr>
          <p:cNvSpPr txBox="1"/>
          <p:nvPr/>
        </p:nvSpPr>
        <p:spPr>
          <a:xfrm>
            <a:off x="17671" y="38511"/>
            <a:ext cx="800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latin typeface="Arial Black" panose="020B0A04020102020204" pitchFamily="34" charset="0"/>
              </a:rPr>
              <a:t>02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836E5-4AF8-FC93-A2B2-D105B1F34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519" b="97778" l="9717" r="89879">
                        <a14:foregroundMark x1="49393" y1="89259" x2="49393" y2="89259"/>
                        <a14:foregroundMark x1="52227" y1="92593" x2="52227" y2="92593"/>
                        <a14:foregroundMark x1="51012" y1="8519" x2="51012" y2="8519"/>
                        <a14:foregroundMark x1="57490" y1="43704" x2="57490" y2="43704"/>
                        <a14:foregroundMark x1="55061" y1="42593" x2="55061" y2="42593"/>
                        <a14:foregroundMark x1="55061" y1="42593" x2="55061" y2="42593"/>
                        <a14:foregroundMark x1="52227" y1="47407" x2="52227" y2="47407"/>
                        <a14:foregroundMark x1="55061" y1="51111" x2="55061" y2="51111"/>
                        <a14:foregroundMark x1="55061" y1="45185" x2="55061" y2="45185"/>
                        <a14:foregroundMark x1="42915" y1="41481" x2="42915" y2="41481"/>
                        <a14:foregroundMark x1="40081" y1="42593" x2="40081" y2="42593"/>
                        <a14:foregroundMark x1="37652" y1="41481" x2="37652" y2="41481"/>
                        <a14:foregroundMark x1="36032" y1="40370" x2="36032" y2="40370"/>
                        <a14:foregroundMark x1="34818" y1="38889" x2="34818" y2="38889"/>
                        <a14:foregroundMark x1="51012" y1="61111" x2="51012" y2="61111"/>
                        <a14:foregroundMark x1="45344" y1="57407" x2="45344" y2="57407"/>
                        <a14:foregroundMark x1="45344" y1="57407" x2="45344" y2="57407"/>
                        <a14:foregroundMark x1="68421" y1="40370" x2="68421" y2="40370"/>
                        <a14:foregroundMark x1="68421" y1="40370" x2="68421" y2="40370"/>
                        <a14:foregroundMark x1="68421" y1="42593" x2="68421" y2="42593"/>
                        <a14:foregroundMark x1="44130" y1="46296" x2="44130" y2="46296"/>
                        <a14:foregroundMark x1="34818" y1="38889" x2="34818" y2="38889"/>
                        <a14:foregroundMark x1="28340" y1="34074" x2="26721" y2="52593"/>
                        <a14:foregroundMark x1="58704" y1="38889" x2="49393" y2="64815"/>
                        <a14:foregroundMark x1="72065" y1="53704" x2="53441" y2="43704"/>
                        <a14:foregroundMark x1="77733" y1="42593" x2="61538" y2="46296"/>
                        <a14:foregroundMark x1="51012" y1="97778" x2="51012" y2="97778"/>
                        <a14:backgroundMark x1="14980" y1="14444" x2="14980" y2="14444"/>
                        <a14:backgroundMark x1="89474" y1="8519" x2="89474" y2="8519"/>
                        <a14:backgroundMark x1="89474" y1="12222" x2="89474" y2="12222"/>
                        <a14:backgroundMark x1="89474" y1="12222" x2="89474" y2="12222"/>
                        <a14:backgroundMark x1="84211" y1="10741" x2="92308" y2="15926"/>
                        <a14:backgroundMark x1="13360" y1="85556" x2="13360" y2="85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9618" y="6054225"/>
            <a:ext cx="774382" cy="80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217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Box 9"/>
          <p:cNvSpPr txBox="1">
            <a:spLocks noChangeArrowheads="1"/>
          </p:cNvSpPr>
          <p:nvPr/>
        </p:nvSpPr>
        <p:spPr bwMode="auto">
          <a:xfrm>
            <a:off x="4913722" y="1844824"/>
            <a:ext cx="4266790" cy="2186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180975" marR="0" indent="-18097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Output variable: Oil Price</a:t>
            </a:r>
          </a:p>
          <a:p>
            <a:pPr marL="180975" marR="0" indent="-18097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 Input Variables: </a:t>
            </a:r>
          </a:p>
          <a:p>
            <a:pPr marR="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   -GDP (Gross Domestic Product) </a:t>
            </a:r>
          </a:p>
          <a:p>
            <a:pPr marR="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400" dirty="0">
                <a:solidFill>
                  <a:schemeClr val="bg1"/>
                </a:solidFill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   -PCE (Private Consumption Expenditure)</a:t>
            </a:r>
          </a:p>
          <a:p>
            <a:pPr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kumimoji="1" lang="en-US" altLang="ko-KR" sz="1400" dirty="0">
              <a:solidFill>
                <a:schemeClr val="bg1"/>
              </a:solidFill>
              <a:latin typeface="Arial Black" panose="020B0A04020102020204" pitchFamily="34" charset="0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FB58DAE-743B-4615-8210-4CFB4A3AED90}"/>
              </a:ext>
            </a:extLst>
          </p:cNvPr>
          <p:cNvGrpSpPr/>
          <p:nvPr/>
        </p:nvGrpSpPr>
        <p:grpSpPr>
          <a:xfrm>
            <a:off x="4313114" y="1187699"/>
            <a:ext cx="4830886" cy="769441"/>
            <a:chOff x="4313114" y="1187699"/>
            <a:chExt cx="4830886" cy="769441"/>
          </a:xfrm>
        </p:grpSpPr>
        <p:sp>
          <p:nvSpPr>
            <p:cNvPr id="18" name="Text Box 5"/>
            <p:cNvSpPr txBox="1">
              <a:spLocks noChangeArrowheads="1"/>
            </p:cNvSpPr>
            <p:nvPr/>
          </p:nvSpPr>
          <p:spPr bwMode="auto">
            <a:xfrm>
              <a:off x="5281679" y="1239143"/>
              <a:ext cx="3178753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bg1"/>
                  </a:solidFill>
                  <a:latin typeface="Arial Black" panose="020B0A04020102020204" pitchFamily="34" charset="0"/>
                  <a:ea typeface="맑은 고딕" pitchFamily="50" charset="-127"/>
                  <a:cs typeface="굴림" pitchFamily="50" charset="-127"/>
                </a:rPr>
                <a:t>Model Variables</a:t>
              </a:r>
            </a:p>
          </p:txBody>
        </p:sp>
        <p:sp>
          <p:nvSpPr>
            <p:cNvPr id="19" name="Text Box 4"/>
            <p:cNvSpPr txBox="1">
              <a:spLocks noChangeArrowheads="1"/>
            </p:cNvSpPr>
            <p:nvPr/>
          </p:nvSpPr>
          <p:spPr bwMode="auto">
            <a:xfrm>
              <a:off x="4313114" y="1187699"/>
              <a:ext cx="938078" cy="7694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Black" panose="020B0A04020102020204" pitchFamily="34" charset="0"/>
                  <a:ea typeface="맑은 고딕" pitchFamily="50" charset="-127"/>
                  <a:cs typeface="굴림" pitchFamily="50" charset="-127"/>
                </a:rPr>
                <a:t>03</a:t>
              </a:r>
              <a:endParaRPr kumimoji="1" lang="ko-KR" altLang="ko-K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5213511" y="1675479"/>
              <a:ext cx="3930489" cy="435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bg1">
                    <a:lumMod val="7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7553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5283F21-88CE-2E27-85BC-DF2ACB92119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438256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5283F21-88CE-2E27-85BC-DF2ACB9211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99592" y="-27384"/>
            <a:ext cx="7056784" cy="796908"/>
          </a:xfrm>
        </p:spPr>
        <p:txBody>
          <a:bodyPr vert="horz">
            <a:noAutofit/>
          </a:bodyPr>
          <a:lstStyle/>
          <a:p>
            <a:r>
              <a:rPr lang="en-US" altLang="ko-KR" sz="2800" b="1" dirty="0"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Oil Price vs. GDP/ PCE</a:t>
            </a:r>
            <a:endParaRPr lang="ko-KR" alt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E20639-AFEB-A807-F725-659AFADE3126}"/>
              </a:ext>
            </a:extLst>
          </p:cNvPr>
          <p:cNvSpPr txBox="1"/>
          <p:nvPr/>
        </p:nvSpPr>
        <p:spPr>
          <a:xfrm>
            <a:off x="17671" y="38511"/>
            <a:ext cx="800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latin typeface="Arial Black" panose="020B0A04020102020204" pitchFamily="34" charset="0"/>
              </a:rPr>
              <a:t>03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912ED60-2D44-06DA-157C-291D8D8537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6197" y="1556792"/>
            <a:ext cx="9144000" cy="39279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718EB8-B7EB-B542-71F5-57D5647960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519" b="97778" l="9717" r="89879">
                        <a14:foregroundMark x1="49393" y1="89259" x2="49393" y2="89259"/>
                        <a14:foregroundMark x1="52227" y1="92593" x2="52227" y2="92593"/>
                        <a14:foregroundMark x1="51012" y1="8519" x2="51012" y2="8519"/>
                        <a14:foregroundMark x1="57490" y1="43704" x2="57490" y2="43704"/>
                        <a14:foregroundMark x1="55061" y1="42593" x2="55061" y2="42593"/>
                        <a14:foregroundMark x1="55061" y1="42593" x2="55061" y2="42593"/>
                        <a14:foregroundMark x1="52227" y1="47407" x2="52227" y2="47407"/>
                        <a14:foregroundMark x1="55061" y1="51111" x2="55061" y2="51111"/>
                        <a14:foregroundMark x1="55061" y1="45185" x2="55061" y2="45185"/>
                        <a14:foregroundMark x1="42915" y1="41481" x2="42915" y2="41481"/>
                        <a14:foregroundMark x1="40081" y1="42593" x2="40081" y2="42593"/>
                        <a14:foregroundMark x1="37652" y1="41481" x2="37652" y2="41481"/>
                        <a14:foregroundMark x1="36032" y1="40370" x2="36032" y2="40370"/>
                        <a14:foregroundMark x1="34818" y1="38889" x2="34818" y2="38889"/>
                        <a14:foregroundMark x1="51012" y1="61111" x2="51012" y2="61111"/>
                        <a14:foregroundMark x1="45344" y1="57407" x2="45344" y2="57407"/>
                        <a14:foregroundMark x1="45344" y1="57407" x2="45344" y2="57407"/>
                        <a14:foregroundMark x1="68421" y1="40370" x2="68421" y2="40370"/>
                        <a14:foregroundMark x1="68421" y1="40370" x2="68421" y2="40370"/>
                        <a14:foregroundMark x1="68421" y1="42593" x2="68421" y2="42593"/>
                        <a14:foregroundMark x1="44130" y1="46296" x2="44130" y2="46296"/>
                        <a14:foregroundMark x1="34818" y1="38889" x2="34818" y2="38889"/>
                        <a14:foregroundMark x1="28340" y1="34074" x2="26721" y2="52593"/>
                        <a14:foregroundMark x1="58704" y1="38889" x2="49393" y2="64815"/>
                        <a14:foregroundMark x1="72065" y1="53704" x2="53441" y2="43704"/>
                        <a14:foregroundMark x1="77733" y1="42593" x2="61538" y2="46296"/>
                        <a14:foregroundMark x1="51012" y1="97778" x2="51012" y2="97778"/>
                        <a14:backgroundMark x1="14980" y1="14444" x2="14980" y2="14444"/>
                        <a14:backgroundMark x1="89474" y1="8519" x2="89474" y2="8519"/>
                        <a14:backgroundMark x1="89474" y1="12222" x2="89474" y2="12222"/>
                        <a14:backgroundMark x1="89474" y1="12222" x2="89474" y2="12222"/>
                        <a14:backgroundMark x1="84211" y1="10741" x2="92308" y2="15926"/>
                        <a14:backgroundMark x1="13360" y1="85556" x2="13360" y2="85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9618" y="6054225"/>
            <a:ext cx="774382" cy="80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81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5283F21-88CE-2E27-85BC-DF2ACB92119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1237532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5283F21-88CE-2E27-85BC-DF2ACB9211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3568" y="-32204"/>
            <a:ext cx="6552728" cy="796908"/>
          </a:xfrm>
        </p:spPr>
        <p:txBody>
          <a:bodyPr vert="horz">
            <a:noAutofit/>
          </a:bodyPr>
          <a:lstStyle/>
          <a:p>
            <a:r>
              <a:rPr lang="en-US" altLang="ko-KR" sz="3200" b="1" dirty="0"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Model Results: </a:t>
            </a:r>
            <a:r>
              <a:rPr lang="en-US" altLang="ko-KR" sz="2400" dirty="0">
                <a:latin typeface="Arial Black" panose="020B0A04020102020204" pitchFamily="34" charset="0"/>
                <a:cs typeface="굴림" pitchFamily="50" charset="-127"/>
              </a:rPr>
              <a:t>Testing accuracy</a:t>
            </a:r>
            <a:endParaRPr lang="ko-KR" altLang="en-US" sz="32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611560" y="1131182"/>
            <a:ext cx="8402525" cy="5097710"/>
          </a:xfrm>
        </p:spPr>
        <p:txBody>
          <a:bodyPr>
            <a:normAutofit/>
          </a:bodyPr>
          <a:lstStyle/>
          <a:p>
            <a:r>
              <a:rPr lang="en-US" altLang="ko-KR" sz="2800" i="0" dirty="0"/>
              <a:t>TEST PERIOD MAPE: </a:t>
            </a:r>
            <a:r>
              <a:rPr lang="en-US" altLang="ko-KR" sz="3200" b="1" i="0" dirty="0"/>
              <a:t>15</a:t>
            </a:r>
            <a:endParaRPr lang="en-US" altLang="ko-KR" sz="2800" b="1" i="0" dirty="0"/>
          </a:p>
          <a:p>
            <a:endParaRPr lang="en-US" altLang="ko-KR" sz="2800" i="0" dirty="0"/>
          </a:p>
          <a:p>
            <a:endParaRPr lang="ko-KR" altLang="en-US" sz="2800" i="0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8D8248A-5ADC-99EC-CF8E-7FFCBBC9B488}"/>
              </a:ext>
            </a:extLst>
          </p:cNvPr>
          <p:cNvGraphicFramePr>
            <a:graphicFrameLocks/>
          </p:cNvGraphicFramePr>
          <p:nvPr/>
        </p:nvGraphicFramePr>
        <p:xfrm>
          <a:off x="611560" y="1893958"/>
          <a:ext cx="7688580" cy="3832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649B5A8-8E95-DA47-9D22-7CC97B3F1796}"/>
              </a:ext>
            </a:extLst>
          </p:cNvPr>
          <p:cNvCxnSpPr>
            <a:cxnSpLocks/>
          </p:cNvCxnSpPr>
          <p:nvPr/>
        </p:nvCxnSpPr>
        <p:spPr>
          <a:xfrm flipH="1">
            <a:off x="6507749" y="2141323"/>
            <a:ext cx="288032" cy="504056"/>
          </a:xfrm>
          <a:prstGeom prst="straightConnector1">
            <a:avLst/>
          </a:prstGeom>
          <a:ln w="28575">
            <a:solidFill>
              <a:srgbClr val="FF5353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5AA4491-F7A8-0202-2DA7-3B5F9E338790}"/>
              </a:ext>
            </a:extLst>
          </p:cNvPr>
          <p:cNvCxnSpPr>
            <a:cxnSpLocks/>
          </p:cNvCxnSpPr>
          <p:nvPr/>
        </p:nvCxnSpPr>
        <p:spPr>
          <a:xfrm>
            <a:off x="6795781" y="2141323"/>
            <a:ext cx="72008" cy="432048"/>
          </a:xfrm>
          <a:prstGeom prst="straightConnector1">
            <a:avLst/>
          </a:prstGeom>
          <a:ln w="28575">
            <a:solidFill>
              <a:srgbClr val="FF5353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F3D5F14-FCE6-257A-C424-A37A183F7ADF}"/>
              </a:ext>
            </a:extLst>
          </p:cNvPr>
          <p:cNvSpPr txBox="1"/>
          <p:nvPr/>
        </p:nvSpPr>
        <p:spPr>
          <a:xfrm>
            <a:off x="5885696" y="1855857"/>
            <a:ext cx="20252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rgbClr val="FF5353"/>
                </a:solidFill>
              </a:rPr>
              <a:t>Actuals higher than forecasted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F0A530-C1DD-1EF9-2EDA-B730D2BBC464}"/>
              </a:ext>
            </a:extLst>
          </p:cNvPr>
          <p:cNvSpPr txBox="1"/>
          <p:nvPr/>
        </p:nvSpPr>
        <p:spPr>
          <a:xfrm>
            <a:off x="6298423" y="1011972"/>
            <a:ext cx="2690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/>
              <a:t>Train Period: Jan’2001-Feb‘ 2022</a:t>
            </a:r>
          </a:p>
          <a:p>
            <a:r>
              <a:rPr lang="de-DE" sz="1400" b="1" dirty="0"/>
              <a:t>Test Period  : Mar‘ 2022 – Feb‘2023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E7C5E9-7675-FCC6-E2A1-CBB1DE900A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519" b="97778" l="9717" r="89879">
                        <a14:foregroundMark x1="49393" y1="89259" x2="49393" y2="89259"/>
                        <a14:foregroundMark x1="52227" y1="92593" x2="52227" y2="92593"/>
                        <a14:foregroundMark x1="51012" y1="8519" x2="51012" y2="8519"/>
                        <a14:foregroundMark x1="57490" y1="43704" x2="57490" y2="43704"/>
                        <a14:foregroundMark x1="55061" y1="42593" x2="55061" y2="42593"/>
                        <a14:foregroundMark x1="55061" y1="42593" x2="55061" y2="42593"/>
                        <a14:foregroundMark x1="52227" y1="47407" x2="52227" y2="47407"/>
                        <a14:foregroundMark x1="55061" y1="51111" x2="55061" y2="51111"/>
                        <a14:foregroundMark x1="55061" y1="45185" x2="55061" y2="45185"/>
                        <a14:foregroundMark x1="42915" y1="41481" x2="42915" y2="41481"/>
                        <a14:foregroundMark x1="40081" y1="42593" x2="40081" y2="42593"/>
                        <a14:foregroundMark x1="37652" y1="41481" x2="37652" y2="41481"/>
                        <a14:foregroundMark x1="36032" y1="40370" x2="36032" y2="40370"/>
                        <a14:foregroundMark x1="34818" y1="38889" x2="34818" y2="38889"/>
                        <a14:foregroundMark x1="51012" y1="61111" x2="51012" y2="61111"/>
                        <a14:foregroundMark x1="45344" y1="57407" x2="45344" y2="57407"/>
                        <a14:foregroundMark x1="45344" y1="57407" x2="45344" y2="57407"/>
                        <a14:foregroundMark x1="68421" y1="40370" x2="68421" y2="40370"/>
                        <a14:foregroundMark x1="68421" y1="40370" x2="68421" y2="40370"/>
                        <a14:foregroundMark x1="68421" y1="42593" x2="68421" y2="42593"/>
                        <a14:foregroundMark x1="44130" y1="46296" x2="44130" y2="46296"/>
                        <a14:foregroundMark x1="34818" y1="38889" x2="34818" y2="38889"/>
                        <a14:foregroundMark x1="28340" y1="34074" x2="26721" y2="52593"/>
                        <a14:foregroundMark x1="58704" y1="38889" x2="49393" y2="64815"/>
                        <a14:foregroundMark x1="72065" y1="53704" x2="53441" y2="43704"/>
                        <a14:foregroundMark x1="77733" y1="42593" x2="61538" y2="46296"/>
                        <a14:foregroundMark x1="51012" y1="97778" x2="51012" y2="97778"/>
                        <a14:backgroundMark x1="14980" y1="14444" x2="14980" y2="14444"/>
                        <a14:backgroundMark x1="89474" y1="8519" x2="89474" y2="8519"/>
                        <a14:backgroundMark x1="89474" y1="12222" x2="89474" y2="12222"/>
                        <a14:backgroundMark x1="89474" y1="12222" x2="89474" y2="12222"/>
                        <a14:backgroundMark x1="84211" y1="10741" x2="92308" y2="15926"/>
                        <a14:backgroundMark x1="13360" y1="85556" x2="13360" y2="85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9618" y="6054225"/>
            <a:ext cx="774382" cy="80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345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5283F21-88CE-2E27-85BC-DF2ACB92119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678116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5283F21-88CE-2E27-85BC-DF2ACB9211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3568" y="-32204"/>
            <a:ext cx="6552728" cy="796908"/>
          </a:xfrm>
        </p:spPr>
        <p:txBody>
          <a:bodyPr vert="horz">
            <a:noAutofit/>
          </a:bodyPr>
          <a:lstStyle/>
          <a:p>
            <a:r>
              <a:rPr lang="en-US" altLang="ko-KR" sz="3200" b="1" dirty="0">
                <a:latin typeface="Arial Black" panose="020B0A04020102020204" pitchFamily="34" charset="0"/>
                <a:ea typeface="맑은 고딕" pitchFamily="50" charset="-127"/>
                <a:cs typeface="굴림" pitchFamily="50" charset="-127"/>
              </a:rPr>
              <a:t>ARIMAX: Model Results</a:t>
            </a:r>
            <a:endParaRPr lang="ko-KR" altLang="en-US" sz="32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611560" y="1131182"/>
            <a:ext cx="8402525" cy="5097710"/>
          </a:xfrm>
        </p:spPr>
        <p:txBody>
          <a:bodyPr>
            <a:normAutofit/>
          </a:bodyPr>
          <a:lstStyle/>
          <a:p>
            <a:r>
              <a:rPr lang="en-US" altLang="ko-KR" sz="2800" i="0" dirty="0"/>
              <a:t>Forecast for next 20 months</a:t>
            </a:r>
          </a:p>
          <a:p>
            <a:endParaRPr lang="en-US" altLang="ko-KR" sz="2800" i="0" dirty="0"/>
          </a:p>
          <a:p>
            <a:endParaRPr lang="ko-KR" altLang="en-US" sz="2800" i="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90BDC58-719A-E6E6-E535-8F2E5F2A7F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916832"/>
            <a:ext cx="9144000" cy="36896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00A707B-2468-E053-F8BA-D078C6434D4F}"/>
              </a:ext>
            </a:extLst>
          </p:cNvPr>
          <p:cNvSpPr txBox="1"/>
          <p:nvPr/>
        </p:nvSpPr>
        <p:spPr>
          <a:xfrm>
            <a:off x="6238645" y="1216230"/>
            <a:ext cx="27754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>
                <a:solidFill>
                  <a:srgbClr val="EE6F10"/>
                </a:solidFill>
              </a:rPr>
              <a:t>Forecasted Period: Mar’23 – Nov‘24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28C429-3EA0-F6C8-7EB5-766482E36C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519" b="97778" l="9717" r="89879">
                        <a14:foregroundMark x1="49393" y1="89259" x2="49393" y2="89259"/>
                        <a14:foregroundMark x1="52227" y1="92593" x2="52227" y2="92593"/>
                        <a14:foregroundMark x1="51012" y1="8519" x2="51012" y2="8519"/>
                        <a14:foregroundMark x1="57490" y1="43704" x2="57490" y2="43704"/>
                        <a14:foregroundMark x1="55061" y1="42593" x2="55061" y2="42593"/>
                        <a14:foregroundMark x1="55061" y1="42593" x2="55061" y2="42593"/>
                        <a14:foregroundMark x1="52227" y1="47407" x2="52227" y2="47407"/>
                        <a14:foregroundMark x1="55061" y1="51111" x2="55061" y2="51111"/>
                        <a14:foregroundMark x1="55061" y1="45185" x2="55061" y2="45185"/>
                        <a14:foregroundMark x1="42915" y1="41481" x2="42915" y2="41481"/>
                        <a14:foregroundMark x1="40081" y1="42593" x2="40081" y2="42593"/>
                        <a14:foregroundMark x1="37652" y1="41481" x2="37652" y2="41481"/>
                        <a14:foregroundMark x1="36032" y1="40370" x2="36032" y2="40370"/>
                        <a14:foregroundMark x1="34818" y1="38889" x2="34818" y2="38889"/>
                        <a14:foregroundMark x1="51012" y1="61111" x2="51012" y2="61111"/>
                        <a14:foregroundMark x1="45344" y1="57407" x2="45344" y2="57407"/>
                        <a14:foregroundMark x1="45344" y1="57407" x2="45344" y2="57407"/>
                        <a14:foregroundMark x1="68421" y1="40370" x2="68421" y2="40370"/>
                        <a14:foregroundMark x1="68421" y1="40370" x2="68421" y2="40370"/>
                        <a14:foregroundMark x1="68421" y1="42593" x2="68421" y2="42593"/>
                        <a14:foregroundMark x1="44130" y1="46296" x2="44130" y2="46296"/>
                        <a14:foregroundMark x1="34818" y1="38889" x2="34818" y2="38889"/>
                        <a14:foregroundMark x1="28340" y1="34074" x2="26721" y2="52593"/>
                        <a14:foregroundMark x1="58704" y1="38889" x2="49393" y2="64815"/>
                        <a14:foregroundMark x1="72065" y1="53704" x2="53441" y2="43704"/>
                        <a14:foregroundMark x1="77733" y1="42593" x2="61538" y2="46296"/>
                        <a14:foregroundMark x1="51012" y1="97778" x2="51012" y2="97778"/>
                        <a14:backgroundMark x1="14980" y1="14444" x2="14980" y2="14444"/>
                        <a14:backgroundMark x1="89474" y1="8519" x2="89474" y2="8519"/>
                        <a14:backgroundMark x1="89474" y1="12222" x2="89474" y2="12222"/>
                        <a14:backgroundMark x1="89474" y1="12222" x2="89474" y2="12222"/>
                        <a14:backgroundMark x1="84211" y1="10741" x2="92308" y2="15926"/>
                        <a14:backgroundMark x1="13360" y1="85556" x2="13360" y2="85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9618" y="6054225"/>
            <a:ext cx="774382" cy="80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48170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Metadata/LabelInfo.xml><?xml version="1.0" encoding="utf-8"?>
<clbl:labelList xmlns:clbl="http://schemas.microsoft.com/office/2020/mipLabelMetadata">
  <clbl:label id="{0702bf62-88e6-456d-b298-e2abb13de1ea}" enabled="1" method="Standard" siteId="{548d26ab-8caa-49e1-97c2-a1b1a06cc39c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20101</TotalTime>
  <Words>232</Words>
  <Application>Microsoft Office PowerPoint</Application>
  <PresentationFormat>On-screen Show (4:3)</PresentationFormat>
  <Paragraphs>68</Paragraphs>
  <Slides>14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 Black</vt:lpstr>
      <vt:lpstr>Calibri</vt:lpstr>
      <vt:lpstr>Calibri Light</vt:lpstr>
      <vt:lpstr>Wingdings</vt:lpstr>
      <vt:lpstr>Arial</vt:lpstr>
      <vt:lpstr>굴림체</vt:lpstr>
      <vt:lpstr>맑은 고딕</vt:lpstr>
      <vt:lpstr>Office 테마</vt:lpstr>
      <vt:lpstr>think-cell Slide</vt:lpstr>
      <vt:lpstr>Brent Oil Price Forecasting</vt:lpstr>
      <vt:lpstr>PowerPoint Presentation</vt:lpstr>
      <vt:lpstr>What causes Oil Price Fluctuations</vt:lpstr>
      <vt:lpstr>Brent Oil Price history</vt:lpstr>
      <vt:lpstr>Time-Series Forecasting</vt:lpstr>
      <vt:lpstr>PowerPoint Presentation</vt:lpstr>
      <vt:lpstr>Oil Price vs. GDP/ PCE</vt:lpstr>
      <vt:lpstr>Model Results: Testing accuracy</vt:lpstr>
      <vt:lpstr>ARIMAX: Model Results</vt:lpstr>
      <vt:lpstr>SARIMAX: Model Results</vt:lpstr>
      <vt:lpstr>Prophet: Model Results</vt:lpstr>
      <vt:lpstr>Model Comparisons:</vt:lpstr>
      <vt:lpstr>PowerPoint Presentation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Prajwalita Baruah</cp:lastModifiedBy>
  <cp:revision>71</cp:revision>
  <dcterms:created xsi:type="dcterms:W3CDTF">2010-02-01T08:03:16Z</dcterms:created>
  <dcterms:modified xsi:type="dcterms:W3CDTF">2023-04-15T08:57:02Z</dcterms:modified>
  <cp:category>www.slidemembers.com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 테마:8</vt:lpwstr>
  </property>
  <property fmtid="{D5CDD505-2E9C-101B-9397-08002B2CF9AE}" pid="3" name="ClassificationContentMarkingFooterText">
    <vt:lpwstr>Classified - Confidential</vt:lpwstr>
  </property>
</Properties>
</file>

<file path=docProps/thumbnail.jpeg>
</file>